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9"/>
  </p:notesMasterIdLst>
  <p:sldIdLst>
    <p:sldId id="256" r:id="rId2"/>
    <p:sldId id="257" r:id="rId3"/>
    <p:sldId id="261" r:id="rId4"/>
    <p:sldId id="286" r:id="rId5"/>
    <p:sldId id="264" r:id="rId6"/>
    <p:sldId id="287" r:id="rId7"/>
    <p:sldId id="258" r:id="rId8"/>
    <p:sldId id="299" r:id="rId9"/>
    <p:sldId id="288" r:id="rId10"/>
    <p:sldId id="267" r:id="rId11"/>
    <p:sldId id="260" r:id="rId12"/>
    <p:sldId id="266" r:id="rId13"/>
    <p:sldId id="300" r:id="rId14"/>
    <p:sldId id="301" r:id="rId15"/>
    <p:sldId id="302" r:id="rId16"/>
    <p:sldId id="297" r:id="rId17"/>
    <p:sldId id="26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Инночка" initials="И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09" autoAdjust="0"/>
    <p:restoredTop sz="94737" autoAdjust="0"/>
  </p:normalViewPr>
  <p:slideViewPr>
    <p:cSldViewPr>
      <p:cViewPr>
        <p:scale>
          <a:sx n="74" d="100"/>
          <a:sy n="74" d="100"/>
        </p:scale>
        <p:origin x="-216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327A38-F4FF-4F3B-BBE6-B183602116D7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25F3706-95E9-4761-8BD1-1FAB473BF7D6}">
      <dgm:prSet phldrT="[Текст]" custT="1"/>
      <dgm:spPr/>
      <dgm:t>
        <a:bodyPr/>
        <a:lstStyle/>
        <a:p>
          <a:r>
            <a:rPr lang="uk-UA" sz="25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ІНФОРМАЦІЙНА</a:t>
          </a:r>
          <a:endParaRPr lang="ru-RU" sz="25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20DABE90-15E3-4C34-B857-BDA6A52A95B2}" type="parTrans" cxnId="{B69B1187-87C9-4CD2-996A-6501ADF44F07}">
      <dgm:prSet/>
      <dgm:spPr/>
      <dgm:t>
        <a:bodyPr/>
        <a:lstStyle/>
        <a:p>
          <a:endParaRPr lang="ru-RU"/>
        </a:p>
      </dgm:t>
    </dgm:pt>
    <dgm:pt modelId="{D08DC752-C1EA-4987-8270-A59735A9B184}" type="sibTrans" cxnId="{B69B1187-87C9-4CD2-996A-6501ADF44F07}">
      <dgm:prSet/>
      <dgm:spPr/>
      <dgm:t>
        <a:bodyPr/>
        <a:lstStyle/>
        <a:p>
          <a:endParaRPr lang="ru-RU"/>
        </a:p>
      </dgm:t>
    </dgm:pt>
    <dgm:pt modelId="{27EB026A-81D4-4A1A-8EF1-7F57E48D9C6E}">
      <dgm:prSet phldrT="[Текст]" custT="1"/>
      <dgm:spPr/>
      <dgm:t>
        <a:bodyPr/>
        <a:lstStyle/>
        <a:p>
          <a:r>
            <a:rPr lang="uk-UA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Послуги</a:t>
          </a:r>
          <a:endParaRPr lang="ru-RU" sz="20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5041C50-F9FB-4372-A444-98E3D61D9417}" type="parTrans" cxnId="{F9BC26DD-A13C-4A09-BEBD-E39148A834E9}">
      <dgm:prSet/>
      <dgm:spPr/>
      <dgm:t>
        <a:bodyPr/>
        <a:lstStyle/>
        <a:p>
          <a:endParaRPr lang="ru-RU"/>
        </a:p>
      </dgm:t>
    </dgm:pt>
    <dgm:pt modelId="{BA3EEB96-4FE9-450F-BC2D-30328DB4FC41}" type="sibTrans" cxnId="{F9BC26DD-A13C-4A09-BEBD-E39148A834E9}">
      <dgm:prSet/>
      <dgm:spPr/>
      <dgm:t>
        <a:bodyPr/>
        <a:lstStyle/>
        <a:p>
          <a:endParaRPr lang="ru-RU"/>
        </a:p>
      </dgm:t>
    </dgm:pt>
    <dgm:pt modelId="{8F5EAFE4-2260-4701-A247-8417C2FD231C}">
      <dgm:prSet phldrT="[Текст]" custT="1"/>
      <dgm:spPr/>
      <dgm:t>
        <a:bodyPr/>
        <a:lstStyle/>
        <a:p>
          <a:r>
            <a:rPr lang="uk-UA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Ресурси</a:t>
          </a:r>
          <a:endParaRPr lang="ru-RU" sz="20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CF727CC4-A104-4786-80FD-A568E1112BDB}" type="parTrans" cxnId="{76467D69-B4BB-4426-A0F9-A8E68760C7BB}">
      <dgm:prSet/>
      <dgm:spPr/>
      <dgm:t>
        <a:bodyPr/>
        <a:lstStyle/>
        <a:p>
          <a:endParaRPr lang="ru-RU"/>
        </a:p>
      </dgm:t>
    </dgm:pt>
    <dgm:pt modelId="{3EC8650A-3299-486D-A7B6-A900D71EB16C}" type="sibTrans" cxnId="{76467D69-B4BB-4426-A0F9-A8E68760C7BB}">
      <dgm:prSet/>
      <dgm:spPr/>
      <dgm:t>
        <a:bodyPr/>
        <a:lstStyle/>
        <a:p>
          <a:endParaRPr lang="ru-RU"/>
        </a:p>
      </dgm:t>
    </dgm:pt>
    <dgm:pt modelId="{98C84FE6-3DBB-427B-98CD-C15D25119D0C}">
      <dgm:prSet phldrT="[Текст]" custT="1"/>
      <dgm:spPr/>
      <dgm:t>
        <a:bodyPr/>
        <a:lstStyle/>
        <a:p>
          <a:r>
            <a:rPr lang="uk-UA" sz="2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КОНСУЛЬТАЦІЙНА</a:t>
          </a:r>
          <a:endParaRPr lang="ru-RU" sz="22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2CDC667-32ED-478A-A0EF-AA18711D2996}" type="parTrans" cxnId="{2B48DF8E-F4CF-400C-92EE-B7C4D5659F68}">
      <dgm:prSet/>
      <dgm:spPr/>
      <dgm:t>
        <a:bodyPr/>
        <a:lstStyle/>
        <a:p>
          <a:endParaRPr lang="ru-RU"/>
        </a:p>
      </dgm:t>
    </dgm:pt>
    <dgm:pt modelId="{ADD43F1D-B03B-4B7B-8C7E-A19B5DA61841}" type="sibTrans" cxnId="{2B48DF8E-F4CF-400C-92EE-B7C4D5659F68}">
      <dgm:prSet/>
      <dgm:spPr/>
      <dgm:t>
        <a:bodyPr/>
        <a:lstStyle/>
        <a:p>
          <a:endParaRPr lang="ru-RU"/>
        </a:p>
      </dgm:t>
    </dgm:pt>
    <dgm:pt modelId="{4814B282-9748-4F34-8EBB-A31A861B6D6F}">
      <dgm:prSet phldrT="[Текст]" custT="1"/>
      <dgm:spPr/>
      <dgm:t>
        <a:bodyPr/>
        <a:lstStyle/>
        <a:p>
          <a:r>
            <a:rPr lang="uk-UA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Консультації</a:t>
          </a:r>
          <a:endParaRPr lang="ru-RU" sz="20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29DDFF6F-8BD1-4A16-BF95-CE71E62B0929}" type="parTrans" cxnId="{A335A3ED-98EE-427D-8B07-947513A8CEBF}">
      <dgm:prSet/>
      <dgm:spPr/>
      <dgm:t>
        <a:bodyPr/>
        <a:lstStyle/>
        <a:p>
          <a:endParaRPr lang="ru-RU"/>
        </a:p>
      </dgm:t>
    </dgm:pt>
    <dgm:pt modelId="{66D599F6-CBAE-42D0-8F38-80D9965B6DE3}" type="sibTrans" cxnId="{A335A3ED-98EE-427D-8B07-947513A8CEBF}">
      <dgm:prSet/>
      <dgm:spPr/>
      <dgm:t>
        <a:bodyPr/>
        <a:lstStyle/>
        <a:p>
          <a:endParaRPr lang="ru-RU"/>
        </a:p>
      </dgm:t>
    </dgm:pt>
    <dgm:pt modelId="{5F97804D-C267-4BF7-AFE4-6BA3AA603650}">
      <dgm:prSet phldrT="[Текст]" custT="1"/>
      <dgm:spPr/>
      <dgm:t>
        <a:bodyPr/>
        <a:lstStyle/>
        <a:p>
          <a:r>
            <a:rPr lang="uk-UA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Навчання</a:t>
          </a:r>
          <a:endParaRPr lang="ru-RU" sz="20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BEB8F60-E94E-4FF0-A5F8-5B3A42F6FC5F}" type="parTrans" cxnId="{62A361D3-083D-4E2C-89A9-6B91AAF72223}">
      <dgm:prSet/>
      <dgm:spPr/>
      <dgm:t>
        <a:bodyPr/>
        <a:lstStyle/>
        <a:p>
          <a:endParaRPr lang="ru-RU"/>
        </a:p>
      </dgm:t>
    </dgm:pt>
    <dgm:pt modelId="{5C987179-3C76-4D6C-BC93-CF40667979F0}" type="sibTrans" cxnId="{62A361D3-083D-4E2C-89A9-6B91AAF72223}">
      <dgm:prSet/>
      <dgm:spPr/>
      <dgm:t>
        <a:bodyPr/>
        <a:lstStyle/>
        <a:p>
          <a:endParaRPr lang="ru-RU"/>
        </a:p>
      </dgm:t>
    </dgm:pt>
    <dgm:pt modelId="{044CF67D-6848-43D6-979E-C02E05E4C585}">
      <dgm:prSet phldrT="[Текст]" custT="1"/>
      <dgm:spPr/>
      <dgm:t>
        <a:bodyPr/>
        <a:lstStyle/>
        <a:p>
          <a:r>
            <a:rPr lang="uk-UA" sz="25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ВІДСТОЮВАННЯ ПРАВ</a:t>
          </a:r>
          <a:endParaRPr lang="ru-RU" sz="25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E7C7758-6024-4300-92CF-1CF6AC1CED97}" type="parTrans" cxnId="{0A34B32C-960D-47B3-B3B2-C5C02CCB7E79}">
      <dgm:prSet/>
      <dgm:spPr/>
      <dgm:t>
        <a:bodyPr/>
        <a:lstStyle/>
        <a:p>
          <a:endParaRPr lang="ru-RU"/>
        </a:p>
      </dgm:t>
    </dgm:pt>
    <dgm:pt modelId="{696CD236-7CA4-4F2E-93C8-66D1860EC811}" type="sibTrans" cxnId="{0A34B32C-960D-47B3-B3B2-C5C02CCB7E79}">
      <dgm:prSet/>
      <dgm:spPr/>
      <dgm:t>
        <a:bodyPr/>
        <a:lstStyle/>
        <a:p>
          <a:endParaRPr lang="ru-RU"/>
        </a:p>
      </dgm:t>
    </dgm:pt>
    <dgm:pt modelId="{294C5768-BE77-44FD-A366-E0C3E0E5115D}">
      <dgm:prSet phldrT="[Текст]" custT="1"/>
      <dgm:spPr/>
      <dgm:t>
        <a:bodyPr/>
        <a:lstStyle/>
        <a:p>
          <a:r>
            <a:rPr lang="uk-UA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Розроблення та просування механізмів</a:t>
          </a:r>
          <a:endParaRPr lang="ru-RU" sz="20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A129E8A-5B10-43EE-BD48-CD33D7BDC8D7}" type="sibTrans" cxnId="{6D03F9C0-0453-451E-9D9D-CED2C23ADD97}">
      <dgm:prSet/>
      <dgm:spPr/>
      <dgm:t>
        <a:bodyPr/>
        <a:lstStyle/>
        <a:p>
          <a:endParaRPr lang="ru-RU"/>
        </a:p>
      </dgm:t>
    </dgm:pt>
    <dgm:pt modelId="{7CA9796E-906A-47B1-84CF-A5912A3B3564}" type="parTrans" cxnId="{6D03F9C0-0453-451E-9D9D-CED2C23ADD97}">
      <dgm:prSet/>
      <dgm:spPr/>
      <dgm:t>
        <a:bodyPr/>
        <a:lstStyle/>
        <a:p>
          <a:endParaRPr lang="ru-RU"/>
        </a:p>
      </dgm:t>
    </dgm:pt>
    <dgm:pt modelId="{972A0D9F-0B2E-41B4-BC8C-C302BEDB4C2E}">
      <dgm:prSet phldrT="[Текст]" custT="1"/>
      <dgm:spPr/>
      <dgm:t>
        <a:bodyPr/>
        <a:lstStyle/>
        <a:p>
          <a:r>
            <a:rPr lang="uk-UA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Визначення проблем</a:t>
          </a:r>
          <a:endParaRPr lang="ru-RU" sz="20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71423BE0-98F3-4CB8-AF6E-77B478425B72}" type="sibTrans" cxnId="{2BED58DE-C48C-403B-8025-28719BA51268}">
      <dgm:prSet/>
      <dgm:spPr/>
      <dgm:t>
        <a:bodyPr/>
        <a:lstStyle/>
        <a:p>
          <a:endParaRPr lang="ru-RU"/>
        </a:p>
      </dgm:t>
    </dgm:pt>
    <dgm:pt modelId="{0ABB45C3-2F12-45E7-98A2-49B00BD3F6DB}" type="parTrans" cxnId="{2BED58DE-C48C-403B-8025-28719BA51268}">
      <dgm:prSet/>
      <dgm:spPr/>
      <dgm:t>
        <a:bodyPr/>
        <a:lstStyle/>
        <a:p>
          <a:endParaRPr lang="ru-RU"/>
        </a:p>
      </dgm:t>
    </dgm:pt>
    <dgm:pt modelId="{F19D551B-B4FB-4B63-BB3A-532FE0DAA6EA}">
      <dgm:prSet phldrT="[Текст]" custT="1"/>
      <dgm:spPr/>
      <dgm:t>
        <a:bodyPr/>
        <a:lstStyle/>
        <a:p>
          <a:r>
            <a:rPr lang="uk-UA" sz="2000" b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Освітньо-корекційний</a:t>
          </a:r>
          <a:r>
            <a:rPr lang="uk-UA" sz="2000" b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маршрут</a:t>
          </a:r>
          <a:endParaRPr lang="ru-RU" sz="2000" b="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59864A0-395A-42D5-ACEC-91D0F5FFC648}" type="parTrans" cxnId="{7A0F485B-CACC-4C2E-AE17-4BBB55546606}">
      <dgm:prSet/>
      <dgm:spPr/>
      <dgm:t>
        <a:bodyPr/>
        <a:lstStyle/>
        <a:p>
          <a:endParaRPr lang="ru-RU"/>
        </a:p>
      </dgm:t>
    </dgm:pt>
    <dgm:pt modelId="{10E706B5-072A-42A0-8508-5652872FA44C}" type="sibTrans" cxnId="{7A0F485B-CACC-4C2E-AE17-4BBB55546606}">
      <dgm:prSet/>
      <dgm:spPr/>
      <dgm:t>
        <a:bodyPr/>
        <a:lstStyle/>
        <a:p>
          <a:endParaRPr lang="ru-RU"/>
        </a:p>
      </dgm:t>
    </dgm:pt>
    <dgm:pt modelId="{DBA77549-12F2-4299-912D-85966221FCC2}">
      <dgm:prSet phldrT="[Текст]" custT="1"/>
      <dgm:spPr/>
      <dgm:t>
        <a:bodyPr/>
        <a:lstStyle/>
        <a:p>
          <a:r>
            <a:rPr lang="uk-UA" sz="25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НАВІГАЦІЙНА</a:t>
          </a:r>
          <a:endParaRPr lang="ru-RU" sz="25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4BD6BD6-5415-4C7A-B4C6-81205574DEC3}" type="sibTrans" cxnId="{0DF1B1DE-D3D4-4099-ADE4-84581877FC73}">
      <dgm:prSet/>
      <dgm:spPr/>
      <dgm:t>
        <a:bodyPr/>
        <a:lstStyle/>
        <a:p>
          <a:endParaRPr lang="ru-RU"/>
        </a:p>
      </dgm:t>
    </dgm:pt>
    <dgm:pt modelId="{9C2D5A02-AAA7-41DA-9920-0FE7696DDC87}" type="parTrans" cxnId="{0DF1B1DE-D3D4-4099-ADE4-84581877FC73}">
      <dgm:prSet/>
      <dgm:spPr/>
      <dgm:t>
        <a:bodyPr/>
        <a:lstStyle/>
        <a:p>
          <a:endParaRPr lang="ru-RU"/>
        </a:p>
      </dgm:t>
    </dgm:pt>
    <dgm:pt modelId="{139D14AE-5344-4522-8237-1DC18014B652}" type="pres">
      <dgm:prSet presAssocID="{03327A38-F4FF-4F3B-BBE6-B183602116D7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04F2045-A2AA-4B94-9347-A7E053DD234F}" type="pres">
      <dgm:prSet presAssocID="{D25F3706-95E9-4761-8BD1-1FAB473BF7D6}" presName="circle1" presStyleLbl="node1" presStyleIdx="0" presStyleCnt="4"/>
      <dgm:spPr/>
    </dgm:pt>
    <dgm:pt modelId="{EB06A09F-4E36-408C-947F-8F5F991E82C1}" type="pres">
      <dgm:prSet presAssocID="{D25F3706-95E9-4761-8BD1-1FAB473BF7D6}" presName="space" presStyleCnt="0"/>
      <dgm:spPr/>
    </dgm:pt>
    <dgm:pt modelId="{DE2D9ABB-93E9-4123-BD51-2CF34C3FCE24}" type="pres">
      <dgm:prSet presAssocID="{D25F3706-95E9-4761-8BD1-1FAB473BF7D6}" presName="rect1" presStyleLbl="alignAcc1" presStyleIdx="0" presStyleCnt="4"/>
      <dgm:spPr/>
      <dgm:t>
        <a:bodyPr/>
        <a:lstStyle/>
        <a:p>
          <a:endParaRPr lang="ru-RU"/>
        </a:p>
      </dgm:t>
    </dgm:pt>
    <dgm:pt modelId="{1645937C-A6ED-418E-B32D-BF58FA5FFD3C}" type="pres">
      <dgm:prSet presAssocID="{98C84FE6-3DBB-427B-98CD-C15D25119D0C}" presName="vertSpace2" presStyleLbl="node1" presStyleIdx="0" presStyleCnt="4"/>
      <dgm:spPr/>
    </dgm:pt>
    <dgm:pt modelId="{5CCDB308-A7E1-4AA2-91D5-1477DA199BF2}" type="pres">
      <dgm:prSet presAssocID="{98C84FE6-3DBB-427B-98CD-C15D25119D0C}" presName="circle2" presStyleLbl="node1" presStyleIdx="1" presStyleCnt="4"/>
      <dgm:spPr/>
    </dgm:pt>
    <dgm:pt modelId="{F64FA9A1-4022-4FE3-8FF7-F209BDA0F36C}" type="pres">
      <dgm:prSet presAssocID="{98C84FE6-3DBB-427B-98CD-C15D25119D0C}" presName="rect2" presStyleLbl="alignAcc1" presStyleIdx="1" presStyleCnt="4"/>
      <dgm:spPr/>
      <dgm:t>
        <a:bodyPr/>
        <a:lstStyle/>
        <a:p>
          <a:endParaRPr lang="ru-RU"/>
        </a:p>
      </dgm:t>
    </dgm:pt>
    <dgm:pt modelId="{716C40F8-5D6E-4828-AA28-834C021FE668}" type="pres">
      <dgm:prSet presAssocID="{DBA77549-12F2-4299-912D-85966221FCC2}" presName="vertSpace3" presStyleLbl="node1" presStyleIdx="1" presStyleCnt="4"/>
      <dgm:spPr/>
    </dgm:pt>
    <dgm:pt modelId="{46BF2677-FE46-4041-8378-2A6F4962FFB4}" type="pres">
      <dgm:prSet presAssocID="{DBA77549-12F2-4299-912D-85966221FCC2}" presName="circle3" presStyleLbl="node1" presStyleIdx="2" presStyleCnt="4"/>
      <dgm:spPr/>
    </dgm:pt>
    <dgm:pt modelId="{8A590E88-F996-404F-92B3-7BFD4B96DC00}" type="pres">
      <dgm:prSet presAssocID="{DBA77549-12F2-4299-912D-85966221FCC2}" presName="rect3" presStyleLbl="alignAcc1" presStyleIdx="2" presStyleCnt="4"/>
      <dgm:spPr/>
      <dgm:t>
        <a:bodyPr/>
        <a:lstStyle/>
        <a:p>
          <a:endParaRPr lang="ru-RU"/>
        </a:p>
      </dgm:t>
    </dgm:pt>
    <dgm:pt modelId="{E70EF62E-07E2-4B7B-BA61-071D9A7C989D}" type="pres">
      <dgm:prSet presAssocID="{044CF67D-6848-43D6-979E-C02E05E4C585}" presName="vertSpace4" presStyleLbl="node1" presStyleIdx="2" presStyleCnt="4"/>
      <dgm:spPr/>
    </dgm:pt>
    <dgm:pt modelId="{46DADC2D-AAEA-488C-A4EC-8F74AE4830B9}" type="pres">
      <dgm:prSet presAssocID="{044CF67D-6848-43D6-979E-C02E05E4C585}" presName="circle4" presStyleLbl="node1" presStyleIdx="3" presStyleCnt="4"/>
      <dgm:spPr/>
    </dgm:pt>
    <dgm:pt modelId="{BDC0CD48-D45B-4BEC-8883-609ECADCBEA4}" type="pres">
      <dgm:prSet presAssocID="{044CF67D-6848-43D6-979E-C02E05E4C585}" presName="rect4" presStyleLbl="alignAcc1" presStyleIdx="3" presStyleCnt="4" custScaleY="109814"/>
      <dgm:spPr/>
      <dgm:t>
        <a:bodyPr/>
        <a:lstStyle/>
        <a:p>
          <a:endParaRPr lang="ru-RU"/>
        </a:p>
      </dgm:t>
    </dgm:pt>
    <dgm:pt modelId="{D091FA90-E817-4591-8AA0-83335443BDD3}" type="pres">
      <dgm:prSet presAssocID="{D25F3706-95E9-4761-8BD1-1FAB473BF7D6}" presName="rect1ParTx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69C3B4-663C-4F95-B4E5-FE6C84CAA24C}" type="pres">
      <dgm:prSet presAssocID="{D25F3706-95E9-4761-8BD1-1FAB473BF7D6}" presName="rect1ChTx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C341B1-C265-4FED-819E-6F47AFEDFDC2}" type="pres">
      <dgm:prSet presAssocID="{98C84FE6-3DBB-427B-98CD-C15D25119D0C}" presName="rect2ParTx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A85675-2EE7-44EB-823D-E884A8ECD6D5}" type="pres">
      <dgm:prSet presAssocID="{98C84FE6-3DBB-427B-98CD-C15D25119D0C}" presName="rect2ChTx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228606-4627-4C33-90D2-1EE51AC09DC0}" type="pres">
      <dgm:prSet presAssocID="{DBA77549-12F2-4299-912D-85966221FCC2}" presName="rect3ParTx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1FB9DC-1632-4862-9FA7-CE72DC135A84}" type="pres">
      <dgm:prSet presAssocID="{DBA77549-12F2-4299-912D-85966221FCC2}" presName="rect3ChTx" presStyleLbl="alignAcc1" presStyleIdx="3" presStyleCnt="4" custLinFactNeighborX="-1931" custLinFactNeighborY="-25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E41C45-6547-4C75-89DC-409EA7B018C0}" type="pres">
      <dgm:prSet presAssocID="{044CF67D-6848-43D6-979E-C02E05E4C585}" presName="rect4ParTx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040363-4F21-40D8-B0C3-D1366F59B228}" type="pres">
      <dgm:prSet presAssocID="{044CF67D-6848-43D6-979E-C02E05E4C585}" presName="rect4ChTx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3546985-4F27-4C85-B95B-CA6A65C8788A}" type="presOf" srcId="{DBA77549-12F2-4299-912D-85966221FCC2}" destId="{9F228606-4627-4C33-90D2-1EE51AC09DC0}" srcOrd="1" destOrd="0" presId="urn:microsoft.com/office/officeart/2005/8/layout/target3"/>
    <dgm:cxn modelId="{0DF1B1DE-D3D4-4099-ADE4-84581877FC73}" srcId="{03327A38-F4FF-4F3B-BBE6-B183602116D7}" destId="{DBA77549-12F2-4299-912D-85966221FCC2}" srcOrd="2" destOrd="0" parTransId="{9C2D5A02-AAA7-41DA-9920-0FE7696DDC87}" sibTransId="{94BD6BD6-5415-4C7A-B4C6-81205574DEC3}"/>
    <dgm:cxn modelId="{680D703C-2318-4D1E-B3E7-87504DD98981}" type="presOf" srcId="{03327A38-F4FF-4F3B-BBE6-B183602116D7}" destId="{139D14AE-5344-4522-8237-1DC18014B652}" srcOrd="0" destOrd="0" presId="urn:microsoft.com/office/officeart/2005/8/layout/target3"/>
    <dgm:cxn modelId="{7A0F485B-CACC-4C2E-AE17-4BBB55546606}" srcId="{DBA77549-12F2-4299-912D-85966221FCC2}" destId="{F19D551B-B4FB-4B63-BB3A-532FE0DAA6EA}" srcOrd="0" destOrd="0" parTransId="{459864A0-395A-42D5-ACEC-91D0F5FFC648}" sibTransId="{10E706B5-072A-42A0-8508-5652872FA44C}"/>
    <dgm:cxn modelId="{2B48DF8E-F4CF-400C-92EE-B7C4D5659F68}" srcId="{03327A38-F4FF-4F3B-BBE6-B183602116D7}" destId="{98C84FE6-3DBB-427B-98CD-C15D25119D0C}" srcOrd="1" destOrd="0" parTransId="{32CDC667-32ED-478A-A0EF-AA18711D2996}" sibTransId="{ADD43F1D-B03B-4B7B-8C7E-A19B5DA61841}"/>
    <dgm:cxn modelId="{4FC427C7-4D86-4FF8-9A1C-5EE896A08E32}" type="presOf" srcId="{8F5EAFE4-2260-4701-A247-8417C2FD231C}" destId="{0E69C3B4-663C-4F95-B4E5-FE6C84CAA24C}" srcOrd="0" destOrd="1" presId="urn:microsoft.com/office/officeart/2005/8/layout/target3"/>
    <dgm:cxn modelId="{4E007DCD-7AA1-4776-BED6-934F129CA636}" type="presOf" srcId="{044CF67D-6848-43D6-979E-C02E05E4C585}" destId="{0FE41C45-6547-4C75-89DC-409EA7B018C0}" srcOrd="1" destOrd="0" presId="urn:microsoft.com/office/officeart/2005/8/layout/target3"/>
    <dgm:cxn modelId="{430446D8-E564-46D2-860B-B7DB3D363544}" type="presOf" srcId="{294C5768-BE77-44FD-A366-E0C3E0E5115D}" destId="{E8040363-4F21-40D8-B0C3-D1366F59B228}" srcOrd="0" destOrd="1" presId="urn:microsoft.com/office/officeart/2005/8/layout/target3"/>
    <dgm:cxn modelId="{0A34B32C-960D-47B3-B3B2-C5C02CCB7E79}" srcId="{03327A38-F4FF-4F3B-BBE6-B183602116D7}" destId="{044CF67D-6848-43D6-979E-C02E05E4C585}" srcOrd="3" destOrd="0" parTransId="{1E7C7758-6024-4300-92CF-1CF6AC1CED97}" sibTransId="{696CD236-7CA4-4F2E-93C8-66D1860EC811}"/>
    <dgm:cxn modelId="{B69B1187-87C9-4CD2-996A-6501ADF44F07}" srcId="{03327A38-F4FF-4F3B-BBE6-B183602116D7}" destId="{D25F3706-95E9-4761-8BD1-1FAB473BF7D6}" srcOrd="0" destOrd="0" parTransId="{20DABE90-15E3-4C34-B857-BDA6A52A95B2}" sibTransId="{D08DC752-C1EA-4987-8270-A59735A9B184}"/>
    <dgm:cxn modelId="{A335A3ED-98EE-427D-8B07-947513A8CEBF}" srcId="{98C84FE6-3DBB-427B-98CD-C15D25119D0C}" destId="{4814B282-9748-4F34-8EBB-A31A861B6D6F}" srcOrd="0" destOrd="0" parTransId="{29DDFF6F-8BD1-4A16-BF95-CE71E62B0929}" sibTransId="{66D599F6-CBAE-42D0-8F38-80D9965B6DE3}"/>
    <dgm:cxn modelId="{0D38790F-FFC5-4D95-83A8-8CCC19939A2B}" type="presOf" srcId="{98C84FE6-3DBB-427B-98CD-C15D25119D0C}" destId="{F64FA9A1-4022-4FE3-8FF7-F209BDA0F36C}" srcOrd="0" destOrd="0" presId="urn:microsoft.com/office/officeart/2005/8/layout/target3"/>
    <dgm:cxn modelId="{F9BC26DD-A13C-4A09-BEBD-E39148A834E9}" srcId="{D25F3706-95E9-4761-8BD1-1FAB473BF7D6}" destId="{27EB026A-81D4-4A1A-8EF1-7F57E48D9C6E}" srcOrd="0" destOrd="0" parTransId="{15041C50-F9FB-4372-A444-98E3D61D9417}" sibTransId="{BA3EEB96-4FE9-450F-BC2D-30328DB4FC41}"/>
    <dgm:cxn modelId="{7BBE3DD8-EB5F-4656-B58A-DE48F779B20F}" type="presOf" srcId="{DBA77549-12F2-4299-912D-85966221FCC2}" destId="{8A590E88-F996-404F-92B3-7BFD4B96DC00}" srcOrd="0" destOrd="0" presId="urn:microsoft.com/office/officeart/2005/8/layout/target3"/>
    <dgm:cxn modelId="{C23D43CD-2599-4320-B61D-D7879402E388}" type="presOf" srcId="{972A0D9F-0B2E-41B4-BC8C-C302BEDB4C2E}" destId="{E8040363-4F21-40D8-B0C3-D1366F59B228}" srcOrd="0" destOrd="0" presId="urn:microsoft.com/office/officeart/2005/8/layout/target3"/>
    <dgm:cxn modelId="{1D6A296D-769A-4A31-91A8-9249CC64D66C}" type="presOf" srcId="{F19D551B-B4FB-4B63-BB3A-532FE0DAA6EA}" destId="{C71FB9DC-1632-4862-9FA7-CE72DC135A84}" srcOrd="0" destOrd="0" presId="urn:microsoft.com/office/officeart/2005/8/layout/target3"/>
    <dgm:cxn modelId="{3DB3ED72-103F-4E1B-A2D8-65D2909C2D4C}" type="presOf" srcId="{27EB026A-81D4-4A1A-8EF1-7F57E48D9C6E}" destId="{0E69C3B4-663C-4F95-B4E5-FE6C84CAA24C}" srcOrd="0" destOrd="0" presId="urn:microsoft.com/office/officeart/2005/8/layout/target3"/>
    <dgm:cxn modelId="{76467D69-B4BB-4426-A0F9-A8E68760C7BB}" srcId="{D25F3706-95E9-4761-8BD1-1FAB473BF7D6}" destId="{8F5EAFE4-2260-4701-A247-8417C2FD231C}" srcOrd="1" destOrd="0" parTransId="{CF727CC4-A104-4786-80FD-A568E1112BDB}" sibTransId="{3EC8650A-3299-486D-A7B6-A900D71EB16C}"/>
    <dgm:cxn modelId="{2BED58DE-C48C-403B-8025-28719BA51268}" srcId="{044CF67D-6848-43D6-979E-C02E05E4C585}" destId="{972A0D9F-0B2E-41B4-BC8C-C302BEDB4C2E}" srcOrd="0" destOrd="0" parTransId="{0ABB45C3-2F12-45E7-98A2-49B00BD3F6DB}" sibTransId="{71423BE0-98F3-4CB8-AF6E-77B478425B72}"/>
    <dgm:cxn modelId="{9CD7E9D0-9954-49A4-8B73-333ED90D0A52}" type="presOf" srcId="{D25F3706-95E9-4761-8BD1-1FAB473BF7D6}" destId="{DE2D9ABB-93E9-4123-BD51-2CF34C3FCE24}" srcOrd="0" destOrd="0" presId="urn:microsoft.com/office/officeart/2005/8/layout/target3"/>
    <dgm:cxn modelId="{B9A1EFD3-227B-479D-9CA2-43ED6AFFAD1F}" type="presOf" srcId="{98C84FE6-3DBB-427B-98CD-C15D25119D0C}" destId="{9BC341B1-C265-4FED-819E-6F47AFEDFDC2}" srcOrd="1" destOrd="0" presId="urn:microsoft.com/office/officeart/2005/8/layout/target3"/>
    <dgm:cxn modelId="{62A361D3-083D-4E2C-89A9-6B91AAF72223}" srcId="{98C84FE6-3DBB-427B-98CD-C15D25119D0C}" destId="{5F97804D-C267-4BF7-AFE4-6BA3AA603650}" srcOrd="1" destOrd="0" parTransId="{9BEB8F60-E94E-4FF0-A5F8-5B3A42F6FC5F}" sibTransId="{5C987179-3C76-4D6C-BC93-CF40667979F0}"/>
    <dgm:cxn modelId="{6D03F9C0-0453-451E-9D9D-CED2C23ADD97}" srcId="{044CF67D-6848-43D6-979E-C02E05E4C585}" destId="{294C5768-BE77-44FD-A366-E0C3E0E5115D}" srcOrd="1" destOrd="0" parTransId="{7CA9796E-906A-47B1-84CF-A5912A3B3564}" sibTransId="{5A129E8A-5B10-43EE-BD48-CD33D7BDC8D7}"/>
    <dgm:cxn modelId="{17756A38-87F7-4E4C-AF93-469CDE41C78F}" type="presOf" srcId="{044CF67D-6848-43D6-979E-C02E05E4C585}" destId="{BDC0CD48-D45B-4BEC-8883-609ECADCBEA4}" srcOrd="0" destOrd="0" presId="urn:microsoft.com/office/officeart/2005/8/layout/target3"/>
    <dgm:cxn modelId="{A8841D1B-6B8D-41FF-9FB5-1AFB47DEA1F9}" type="presOf" srcId="{D25F3706-95E9-4761-8BD1-1FAB473BF7D6}" destId="{D091FA90-E817-4591-8AA0-83335443BDD3}" srcOrd="1" destOrd="0" presId="urn:microsoft.com/office/officeart/2005/8/layout/target3"/>
    <dgm:cxn modelId="{178C3168-3612-49BC-90D7-8C698CFFA19D}" type="presOf" srcId="{4814B282-9748-4F34-8EBB-A31A861B6D6F}" destId="{B1A85675-2EE7-44EB-823D-E884A8ECD6D5}" srcOrd="0" destOrd="0" presId="urn:microsoft.com/office/officeart/2005/8/layout/target3"/>
    <dgm:cxn modelId="{340B38DC-868B-47D8-882F-6F2624006DCC}" type="presOf" srcId="{5F97804D-C267-4BF7-AFE4-6BA3AA603650}" destId="{B1A85675-2EE7-44EB-823D-E884A8ECD6D5}" srcOrd="0" destOrd="1" presId="urn:microsoft.com/office/officeart/2005/8/layout/target3"/>
    <dgm:cxn modelId="{B96E8360-9F5E-45EB-9134-503268F960C4}" type="presParOf" srcId="{139D14AE-5344-4522-8237-1DC18014B652}" destId="{004F2045-A2AA-4B94-9347-A7E053DD234F}" srcOrd="0" destOrd="0" presId="urn:microsoft.com/office/officeart/2005/8/layout/target3"/>
    <dgm:cxn modelId="{0534FB97-68DB-4AFB-B775-3E6D1F13240A}" type="presParOf" srcId="{139D14AE-5344-4522-8237-1DC18014B652}" destId="{EB06A09F-4E36-408C-947F-8F5F991E82C1}" srcOrd="1" destOrd="0" presId="urn:microsoft.com/office/officeart/2005/8/layout/target3"/>
    <dgm:cxn modelId="{774E7276-1B9F-4F80-8F80-202DAC3248D2}" type="presParOf" srcId="{139D14AE-5344-4522-8237-1DC18014B652}" destId="{DE2D9ABB-93E9-4123-BD51-2CF34C3FCE24}" srcOrd="2" destOrd="0" presId="urn:microsoft.com/office/officeart/2005/8/layout/target3"/>
    <dgm:cxn modelId="{BA7D4C47-AC28-45EC-BAA5-44BDE855D68D}" type="presParOf" srcId="{139D14AE-5344-4522-8237-1DC18014B652}" destId="{1645937C-A6ED-418E-B32D-BF58FA5FFD3C}" srcOrd="3" destOrd="0" presId="urn:microsoft.com/office/officeart/2005/8/layout/target3"/>
    <dgm:cxn modelId="{B9FCB32B-3513-4BA5-991F-18808FD9FCC5}" type="presParOf" srcId="{139D14AE-5344-4522-8237-1DC18014B652}" destId="{5CCDB308-A7E1-4AA2-91D5-1477DA199BF2}" srcOrd="4" destOrd="0" presId="urn:microsoft.com/office/officeart/2005/8/layout/target3"/>
    <dgm:cxn modelId="{447C5068-2DA1-48B5-A901-B049849EA11C}" type="presParOf" srcId="{139D14AE-5344-4522-8237-1DC18014B652}" destId="{F64FA9A1-4022-4FE3-8FF7-F209BDA0F36C}" srcOrd="5" destOrd="0" presId="urn:microsoft.com/office/officeart/2005/8/layout/target3"/>
    <dgm:cxn modelId="{6714C297-CEEC-4E1B-A294-16AE15803F0F}" type="presParOf" srcId="{139D14AE-5344-4522-8237-1DC18014B652}" destId="{716C40F8-5D6E-4828-AA28-834C021FE668}" srcOrd="6" destOrd="0" presId="urn:microsoft.com/office/officeart/2005/8/layout/target3"/>
    <dgm:cxn modelId="{CB1449D4-2071-4DA7-B6E6-47644787EA20}" type="presParOf" srcId="{139D14AE-5344-4522-8237-1DC18014B652}" destId="{46BF2677-FE46-4041-8378-2A6F4962FFB4}" srcOrd="7" destOrd="0" presId="urn:microsoft.com/office/officeart/2005/8/layout/target3"/>
    <dgm:cxn modelId="{27A45F7D-286B-4698-930E-D2D45248DDD2}" type="presParOf" srcId="{139D14AE-5344-4522-8237-1DC18014B652}" destId="{8A590E88-F996-404F-92B3-7BFD4B96DC00}" srcOrd="8" destOrd="0" presId="urn:microsoft.com/office/officeart/2005/8/layout/target3"/>
    <dgm:cxn modelId="{33E15524-B8F4-45EB-B110-3FC65A9DB18B}" type="presParOf" srcId="{139D14AE-5344-4522-8237-1DC18014B652}" destId="{E70EF62E-07E2-4B7B-BA61-071D9A7C989D}" srcOrd="9" destOrd="0" presId="urn:microsoft.com/office/officeart/2005/8/layout/target3"/>
    <dgm:cxn modelId="{70233BBC-1A91-4CC6-80DD-6C3CF488777F}" type="presParOf" srcId="{139D14AE-5344-4522-8237-1DC18014B652}" destId="{46DADC2D-AAEA-488C-A4EC-8F74AE4830B9}" srcOrd="10" destOrd="0" presId="urn:microsoft.com/office/officeart/2005/8/layout/target3"/>
    <dgm:cxn modelId="{2DDB1F2C-D2A8-4699-A0C8-B08D9E839E13}" type="presParOf" srcId="{139D14AE-5344-4522-8237-1DC18014B652}" destId="{BDC0CD48-D45B-4BEC-8883-609ECADCBEA4}" srcOrd="11" destOrd="0" presId="urn:microsoft.com/office/officeart/2005/8/layout/target3"/>
    <dgm:cxn modelId="{B5B3CFC2-4B3F-4E90-92AD-B927472AEC4A}" type="presParOf" srcId="{139D14AE-5344-4522-8237-1DC18014B652}" destId="{D091FA90-E817-4591-8AA0-83335443BDD3}" srcOrd="12" destOrd="0" presId="urn:microsoft.com/office/officeart/2005/8/layout/target3"/>
    <dgm:cxn modelId="{002D738B-7204-4603-A1DB-47C5F67B2462}" type="presParOf" srcId="{139D14AE-5344-4522-8237-1DC18014B652}" destId="{0E69C3B4-663C-4F95-B4E5-FE6C84CAA24C}" srcOrd="13" destOrd="0" presId="urn:microsoft.com/office/officeart/2005/8/layout/target3"/>
    <dgm:cxn modelId="{A4303D2F-B32F-4797-B681-83D22CAEA649}" type="presParOf" srcId="{139D14AE-5344-4522-8237-1DC18014B652}" destId="{9BC341B1-C265-4FED-819E-6F47AFEDFDC2}" srcOrd="14" destOrd="0" presId="urn:microsoft.com/office/officeart/2005/8/layout/target3"/>
    <dgm:cxn modelId="{3E8114B2-C951-4F45-B0E4-1A900C93C4E1}" type="presParOf" srcId="{139D14AE-5344-4522-8237-1DC18014B652}" destId="{B1A85675-2EE7-44EB-823D-E884A8ECD6D5}" srcOrd="15" destOrd="0" presId="urn:microsoft.com/office/officeart/2005/8/layout/target3"/>
    <dgm:cxn modelId="{9A074DB8-105A-46F5-BE66-9B0677DC8352}" type="presParOf" srcId="{139D14AE-5344-4522-8237-1DC18014B652}" destId="{9F228606-4627-4C33-90D2-1EE51AC09DC0}" srcOrd="16" destOrd="0" presId="urn:microsoft.com/office/officeart/2005/8/layout/target3"/>
    <dgm:cxn modelId="{AC36586C-143C-40B6-88F0-FAAD6A8C15E4}" type="presParOf" srcId="{139D14AE-5344-4522-8237-1DC18014B652}" destId="{C71FB9DC-1632-4862-9FA7-CE72DC135A84}" srcOrd="17" destOrd="0" presId="urn:microsoft.com/office/officeart/2005/8/layout/target3"/>
    <dgm:cxn modelId="{0ADF6CDA-4158-4C65-ACCC-E9DCA2F817D6}" type="presParOf" srcId="{139D14AE-5344-4522-8237-1DC18014B652}" destId="{0FE41C45-6547-4C75-89DC-409EA7B018C0}" srcOrd="18" destOrd="0" presId="urn:microsoft.com/office/officeart/2005/8/layout/target3"/>
    <dgm:cxn modelId="{D8B7A571-033E-4730-A7C2-12553308BA1F}" type="presParOf" srcId="{139D14AE-5344-4522-8237-1DC18014B652}" destId="{E8040363-4F21-40D8-B0C3-D1366F59B228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4F2045-A2AA-4B94-9347-A7E053DD234F}">
      <dsp:nvSpPr>
        <dsp:cNvPr id="0" name=""/>
        <dsp:cNvSpPr/>
      </dsp:nvSpPr>
      <dsp:spPr>
        <a:xfrm>
          <a:off x="0" y="0"/>
          <a:ext cx="4525963" cy="452596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2D9ABB-93E9-4123-BD51-2CF34C3FCE24}">
      <dsp:nvSpPr>
        <dsp:cNvPr id="0" name=""/>
        <dsp:cNvSpPr/>
      </dsp:nvSpPr>
      <dsp:spPr>
        <a:xfrm>
          <a:off x="2262981" y="0"/>
          <a:ext cx="6305970" cy="45259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ІНФОРМАЦІЙНА</a:t>
          </a:r>
          <a:endParaRPr lang="ru-RU" sz="25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262981" y="0"/>
        <a:ext cx="3152985" cy="961767"/>
      </dsp:txXfrm>
    </dsp:sp>
    <dsp:sp modelId="{5CCDB308-A7E1-4AA2-91D5-1477DA199BF2}">
      <dsp:nvSpPr>
        <dsp:cNvPr id="0" name=""/>
        <dsp:cNvSpPr/>
      </dsp:nvSpPr>
      <dsp:spPr>
        <a:xfrm>
          <a:off x="594032" y="961767"/>
          <a:ext cx="3337897" cy="333789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4FA9A1-4022-4FE3-8FF7-F209BDA0F36C}">
      <dsp:nvSpPr>
        <dsp:cNvPr id="0" name=""/>
        <dsp:cNvSpPr/>
      </dsp:nvSpPr>
      <dsp:spPr>
        <a:xfrm>
          <a:off x="2262981" y="961767"/>
          <a:ext cx="6305970" cy="333789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КОНСУЛЬТАЦІЙНА</a:t>
          </a:r>
          <a:endParaRPr lang="ru-RU" sz="22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262981" y="961767"/>
        <a:ext cx="3152985" cy="961767"/>
      </dsp:txXfrm>
    </dsp:sp>
    <dsp:sp modelId="{46BF2677-FE46-4041-8378-2A6F4962FFB4}">
      <dsp:nvSpPr>
        <dsp:cNvPr id="0" name=""/>
        <dsp:cNvSpPr/>
      </dsp:nvSpPr>
      <dsp:spPr>
        <a:xfrm>
          <a:off x="1188065" y="1923534"/>
          <a:ext cx="2149832" cy="214983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590E88-F996-404F-92B3-7BFD4B96DC00}">
      <dsp:nvSpPr>
        <dsp:cNvPr id="0" name=""/>
        <dsp:cNvSpPr/>
      </dsp:nvSpPr>
      <dsp:spPr>
        <a:xfrm>
          <a:off x="2262981" y="1923534"/>
          <a:ext cx="6305970" cy="214983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НАВІГАЦІЙНА</a:t>
          </a:r>
          <a:endParaRPr lang="ru-RU" sz="25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262981" y="1923534"/>
        <a:ext cx="3152985" cy="961767"/>
      </dsp:txXfrm>
    </dsp:sp>
    <dsp:sp modelId="{46DADC2D-AAEA-488C-A4EC-8F74AE4830B9}">
      <dsp:nvSpPr>
        <dsp:cNvPr id="0" name=""/>
        <dsp:cNvSpPr/>
      </dsp:nvSpPr>
      <dsp:spPr>
        <a:xfrm>
          <a:off x="1782097" y="2885301"/>
          <a:ext cx="961767" cy="96176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C0CD48-D45B-4BEC-8883-609ECADCBEA4}">
      <dsp:nvSpPr>
        <dsp:cNvPr id="0" name=""/>
        <dsp:cNvSpPr/>
      </dsp:nvSpPr>
      <dsp:spPr>
        <a:xfrm>
          <a:off x="2262981" y="2838107"/>
          <a:ext cx="6305970" cy="105615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ВІДСТОЮВАННЯ ПРАВ</a:t>
          </a:r>
          <a:endParaRPr lang="ru-RU" sz="25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262981" y="2838107"/>
        <a:ext cx="3152985" cy="1056154"/>
      </dsp:txXfrm>
    </dsp:sp>
    <dsp:sp modelId="{0E69C3B4-663C-4F95-B4E5-FE6C84CAA24C}">
      <dsp:nvSpPr>
        <dsp:cNvPr id="0" name=""/>
        <dsp:cNvSpPr/>
      </dsp:nvSpPr>
      <dsp:spPr>
        <a:xfrm>
          <a:off x="5415966" y="0"/>
          <a:ext cx="3152985" cy="96176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Послуги</a:t>
          </a:r>
          <a:endParaRPr lang="ru-RU" sz="20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Ресурси</a:t>
          </a:r>
          <a:endParaRPr lang="ru-RU" sz="20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415966" y="0"/>
        <a:ext cx="3152985" cy="961767"/>
      </dsp:txXfrm>
    </dsp:sp>
    <dsp:sp modelId="{B1A85675-2EE7-44EB-823D-E884A8ECD6D5}">
      <dsp:nvSpPr>
        <dsp:cNvPr id="0" name=""/>
        <dsp:cNvSpPr/>
      </dsp:nvSpPr>
      <dsp:spPr>
        <a:xfrm>
          <a:off x="5415966" y="961767"/>
          <a:ext cx="3152985" cy="96176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Консультації</a:t>
          </a:r>
          <a:endParaRPr lang="ru-RU" sz="20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Навчання</a:t>
          </a:r>
          <a:endParaRPr lang="ru-RU" sz="20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415966" y="961767"/>
        <a:ext cx="3152985" cy="961767"/>
      </dsp:txXfrm>
    </dsp:sp>
    <dsp:sp modelId="{C71FB9DC-1632-4862-9FA7-CE72DC135A84}">
      <dsp:nvSpPr>
        <dsp:cNvPr id="0" name=""/>
        <dsp:cNvSpPr/>
      </dsp:nvSpPr>
      <dsp:spPr>
        <a:xfrm>
          <a:off x="5355082" y="1899220"/>
          <a:ext cx="3152985" cy="96176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b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Освітньо-корекційний</a:t>
          </a:r>
          <a:r>
            <a:rPr lang="uk-UA" sz="2000" b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маршрут</a:t>
          </a:r>
          <a:endParaRPr lang="ru-RU" sz="2000" b="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355082" y="1899220"/>
        <a:ext cx="3152985" cy="961767"/>
      </dsp:txXfrm>
    </dsp:sp>
    <dsp:sp modelId="{E8040363-4F21-40D8-B0C3-D1366F59B228}">
      <dsp:nvSpPr>
        <dsp:cNvPr id="0" name=""/>
        <dsp:cNvSpPr/>
      </dsp:nvSpPr>
      <dsp:spPr>
        <a:xfrm>
          <a:off x="5415966" y="2885301"/>
          <a:ext cx="3152985" cy="96176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Визначення проблем</a:t>
          </a:r>
          <a:endParaRPr lang="ru-RU" sz="20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Розроблення та просування механізмів</a:t>
          </a:r>
          <a:endParaRPr lang="ru-RU" sz="20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415966" y="2885301"/>
        <a:ext cx="3152985" cy="9617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100190-4D69-4EB3-8BC4-8E29245BC71C}" type="datetimeFigureOut">
              <a:rPr lang="ru-RU" smtClean="0"/>
              <a:t>11.08.2018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CC8462-34D0-4245-BCAE-BE05C9A69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1567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520AD3-DCF8-45FE-9C14-2E5F89DA176E}" type="datetimeFigureOut">
              <a:rPr lang="ru-RU" smtClean="0"/>
              <a:t>11.08.2018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2E60B2-F6D0-4375-BDDB-AC558F56764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520AD3-DCF8-45FE-9C14-2E5F89DA176E}" type="datetimeFigureOut">
              <a:rPr lang="ru-RU" smtClean="0"/>
              <a:t>11.08.2018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2E60B2-F6D0-4375-BDDB-AC558F5676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520AD3-DCF8-45FE-9C14-2E5F89DA176E}" type="datetimeFigureOut">
              <a:rPr lang="ru-RU" smtClean="0"/>
              <a:t>11.08.2018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2E60B2-F6D0-4375-BDDB-AC558F5676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520AD3-DCF8-45FE-9C14-2E5F89DA176E}" type="datetimeFigureOut">
              <a:rPr lang="ru-RU" smtClean="0"/>
              <a:t>11.08.2018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2E60B2-F6D0-4375-BDDB-AC558F5676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520AD3-DCF8-45FE-9C14-2E5F89DA176E}" type="datetimeFigureOut">
              <a:rPr lang="ru-RU" smtClean="0"/>
              <a:t>11.08.2018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2E60B2-F6D0-4375-BDDB-AC558F56764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520AD3-DCF8-45FE-9C14-2E5F89DA176E}" type="datetimeFigureOut">
              <a:rPr lang="ru-RU" smtClean="0"/>
              <a:t>11.08.2018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2E60B2-F6D0-4375-BDDB-AC558F5676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520AD3-DCF8-45FE-9C14-2E5F89DA176E}" type="datetimeFigureOut">
              <a:rPr lang="ru-RU" smtClean="0"/>
              <a:t>11.08.2018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2E60B2-F6D0-4375-BDDB-AC558F5676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520AD3-DCF8-45FE-9C14-2E5F89DA176E}" type="datetimeFigureOut">
              <a:rPr lang="ru-RU" smtClean="0"/>
              <a:t>11.08.2018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2E60B2-F6D0-4375-BDDB-AC558F5676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520AD3-DCF8-45FE-9C14-2E5F89DA176E}" type="datetimeFigureOut">
              <a:rPr lang="ru-RU" smtClean="0"/>
              <a:t>11.08.2018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2E60B2-F6D0-4375-BDDB-AC558F567645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520AD3-DCF8-45FE-9C14-2E5F89DA176E}" type="datetimeFigureOut">
              <a:rPr lang="ru-RU" smtClean="0"/>
              <a:t>11.08.2018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2E60B2-F6D0-4375-BDDB-AC558F5676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520AD3-DCF8-45FE-9C14-2E5F89DA176E}" type="datetimeFigureOut">
              <a:rPr lang="ru-RU" smtClean="0"/>
              <a:t>11.08.2018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2E60B2-F6D0-4375-BDDB-AC558F56764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9520AD3-DCF8-45FE-9C14-2E5F89DA176E}" type="datetimeFigureOut">
              <a:rPr lang="ru-RU" smtClean="0"/>
              <a:t>11.08.2018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32E60B2-F6D0-4375-BDDB-AC558F567645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1340768"/>
            <a:ext cx="6984776" cy="1584177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260648"/>
            <a:ext cx="8280920" cy="1224136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Комунальна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установа</a:t>
            </a:r>
            <a:endPara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Коростишівський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інклюзивно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ресурсний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центр»</a:t>
            </a:r>
          </a:p>
          <a:p>
            <a:pPr algn="ctr"/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Коростишівської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міської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ради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Житомирської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област</a:t>
            </a:r>
            <a:r>
              <a:rPr lang="uk-UA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7377682"/>
              </p:ext>
            </p:extLst>
          </p:nvPr>
        </p:nvGraphicFramePr>
        <p:xfrm>
          <a:off x="1331640" y="4869160"/>
          <a:ext cx="7488832" cy="15849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88832"/>
              </a:tblGrid>
              <a:tr h="595932">
                <a:tc>
                  <a:txBody>
                    <a:bodyPr/>
                    <a:lstStyle/>
                    <a:p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        </a:t>
                      </a:r>
                      <a:r>
                        <a:rPr kumimoji="0" lang="ru-RU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Безумовно</a:t>
                      </a:r>
                      <a:r>
                        <a:rPr kumimoji="0" lang="ru-RU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приймати</a:t>
                      </a:r>
                      <a:r>
                        <a:rPr kumimoji="0" lang="ru-RU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дитину</a:t>
                      </a:r>
                      <a:r>
                        <a:rPr kumimoji="0" lang="ru-RU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-  </a:t>
                      </a:r>
                      <a:r>
                        <a:rPr kumimoji="0" lang="ru-RU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означає</a:t>
                      </a:r>
                      <a:r>
                        <a:rPr kumimoji="0" lang="ru-RU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любити</a:t>
                      </a:r>
                      <a:r>
                        <a:rPr kumimoji="0" lang="ru-RU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її</a:t>
                      </a:r>
                      <a:r>
                        <a:rPr kumimoji="0" lang="ru-RU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не за те, </a:t>
                      </a:r>
                      <a:r>
                        <a:rPr kumimoji="0" lang="ru-RU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що</a:t>
                      </a:r>
                      <a:r>
                        <a:rPr kumimoji="0" lang="ru-RU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вона </a:t>
                      </a:r>
                      <a:r>
                        <a:rPr kumimoji="0" lang="ru-RU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гарна</a:t>
                      </a:r>
                      <a:r>
                        <a:rPr kumimoji="0" lang="ru-RU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розумна</a:t>
                      </a:r>
                      <a:r>
                        <a:rPr kumimoji="0" lang="ru-RU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відмінниця</a:t>
                      </a:r>
                      <a:r>
                        <a:rPr kumimoji="0" lang="ru-RU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помічник</a:t>
                      </a:r>
                      <a:r>
                        <a:rPr kumimoji="0" lang="ru-RU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і так </a:t>
                      </a:r>
                      <a:r>
                        <a:rPr kumimoji="0" lang="ru-RU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далі</a:t>
                      </a:r>
                      <a:r>
                        <a:rPr kumimoji="0" lang="ru-RU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а просто так, просто за те, </a:t>
                      </a:r>
                      <a:r>
                        <a:rPr kumimoji="0" lang="ru-RU" sz="2000" b="1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що</a:t>
                      </a:r>
                      <a:r>
                        <a:rPr kumimoji="0" lang="ru-RU" sz="2000" b="1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вона є!</a:t>
                      </a:r>
                      <a:endParaRPr kumimoji="0" lang="ru-RU" sz="2000" b="0" i="1" kern="1200" dirty="0" smtClean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2000" b="0" i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                           </a:t>
                      </a:r>
                      <a:r>
                        <a:rPr kumimoji="0" lang="ru-RU" sz="2000" b="0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Ю.Б. ГІППЕНРЕЙТЕР - психолог, </a:t>
                      </a:r>
                      <a:r>
                        <a:rPr kumimoji="0" lang="ru-RU" sz="2000" b="0" i="1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талановитий</a:t>
                      </a:r>
                      <a:r>
                        <a:rPr kumimoji="0" lang="ru-RU" sz="2000" b="0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    </a:t>
                      </a:r>
                    </a:p>
                    <a:p>
                      <a:r>
                        <a:rPr kumimoji="0" lang="ru-RU" sz="2000" b="0" i="1" kern="1200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                                                            педагог, автор книг. </a:t>
                      </a:r>
                      <a:endParaRPr kumimoji="0" lang="ru-RU" sz="2000" b="0" i="1" kern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118745" marR="118745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033612" y="1340768"/>
            <a:ext cx="63432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uk-UA" sz="5400" b="1" dirty="0" smtClean="0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Програма розвитку</a:t>
            </a:r>
            <a:endParaRPr lang="uk-UA" sz="5400" b="1" dirty="0" smtClean="0">
              <a:ln/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D:\Фотографии\фото других авторов с мал компа.f\фото инклюзия\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492896"/>
            <a:ext cx="3139183" cy="2219325"/>
          </a:xfrm>
          <a:prstGeom prst="rect">
            <a:avLst/>
          </a:prstGeom>
          <a:noFill/>
          <a:ln w="127000" cmpd="sng">
            <a:solidFill>
              <a:schemeClr val="bg2">
                <a:lumMod val="50000"/>
              </a:schemeClr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B w="190500" h="190500" prst="convex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86890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466144" cy="93610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uk-UA" sz="3200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uk-UA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Фактори </a:t>
            </a:r>
            <a:r>
              <a:rPr lang="uk-UA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діяльності </a:t>
            </a:r>
            <a:r>
              <a:rPr lang="uk-UA" sz="32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Коростишівського</a:t>
            </a:r>
            <a:r>
              <a:rPr lang="uk-UA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ІРЦ:</a:t>
            </a:r>
            <a:r>
              <a:rPr lang="uk-UA" sz="3200" dirty="0">
                <a:solidFill>
                  <a:srgbClr val="000000"/>
                </a:solidFill>
              </a:rPr>
              <a:t/>
            </a:r>
            <a:br>
              <a:rPr lang="uk-UA" sz="3200" dirty="0">
                <a:solidFill>
                  <a:srgbClr val="000000"/>
                </a:solidFill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447800"/>
            <a:ext cx="8106104" cy="48006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827584" y="1412776"/>
            <a:ext cx="8136904" cy="532859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27584" y="1412776"/>
            <a:ext cx="4356484" cy="194421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uk-UA" b="1" u="sng" dirty="0" smtClean="0">
                <a:solidFill>
                  <a:schemeClr val="accent5">
                    <a:lumMod val="75000"/>
                  </a:schemeClr>
                </a:solidFill>
              </a:rPr>
              <a:t>Командний </a:t>
            </a:r>
            <a:r>
              <a:rPr lang="uk-UA" b="1" u="sng" dirty="0" smtClean="0">
                <a:solidFill>
                  <a:schemeClr val="accent5">
                    <a:lumMod val="75000"/>
                  </a:schemeClr>
                </a:solidFill>
              </a:rPr>
              <a:t>підхід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1631" y="3097370"/>
            <a:ext cx="2957668" cy="2016223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u="sng" dirty="0">
                <a:solidFill>
                  <a:srgbClr val="C16059"/>
                </a:solidFill>
                <a:latin typeface="Times New Roman" pitchFamily="18" charset="0"/>
                <a:cs typeface="Times New Roman" pitchFamily="18" charset="0"/>
              </a:rPr>
              <a:t>Співпраця з батьками</a:t>
            </a:r>
            <a:endParaRPr lang="ru-RU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4679504" y="1700808"/>
            <a:ext cx="4464496" cy="194421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u="sng" dirty="0" smtClean="0">
                <a:solidFill>
                  <a:srgbClr val="C16059"/>
                </a:solidFill>
              </a:rPr>
              <a:t>Задоволення індивідуальних </a:t>
            </a:r>
            <a:r>
              <a:rPr lang="uk-UA" b="1" u="sng" dirty="0">
                <a:solidFill>
                  <a:srgbClr val="C16059"/>
                </a:solidFill>
              </a:rPr>
              <a:t>потреб </a:t>
            </a:r>
            <a:r>
              <a:rPr lang="uk-UA" b="1" u="sng" dirty="0" smtClean="0">
                <a:solidFill>
                  <a:srgbClr val="C16059"/>
                </a:solidFill>
              </a:rPr>
              <a:t>дітей</a:t>
            </a:r>
            <a:endParaRPr lang="ru-RU" sz="1600" dirty="0"/>
          </a:p>
        </p:txBody>
      </p:sp>
      <p:sp>
        <p:nvSpPr>
          <p:cNvPr id="8" name="Овал 7"/>
          <p:cNvSpPr/>
          <p:nvPr/>
        </p:nvSpPr>
        <p:spPr>
          <a:xfrm>
            <a:off x="1979712" y="4725144"/>
            <a:ext cx="4320480" cy="201622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u="sng" dirty="0">
                <a:solidFill>
                  <a:srgbClr val="C16059"/>
                </a:solidFill>
              </a:rPr>
              <a:t>Створення сприятливої атмосфери в </a:t>
            </a:r>
            <a:r>
              <a:rPr lang="uk-UA" b="1" u="sng" dirty="0" smtClean="0">
                <a:solidFill>
                  <a:srgbClr val="C16059"/>
                </a:solidFill>
              </a:rPr>
              <a:t>професійному та дитячому колективах</a:t>
            </a:r>
            <a:endParaRPr lang="ru-RU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2345092" y="3068960"/>
            <a:ext cx="4320480" cy="2016224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u="sng" dirty="0" smtClean="0">
                <a:solidFill>
                  <a:srgbClr val="C00000"/>
                </a:solidFill>
              </a:rPr>
              <a:t>Прозорість прийнятих рішень</a:t>
            </a:r>
            <a:endParaRPr lang="ru-RU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5761777" y="3789040"/>
            <a:ext cx="3168352" cy="201622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u="sng" dirty="0" smtClean="0">
                <a:solidFill>
                  <a:srgbClr val="C16059"/>
                </a:solidFill>
              </a:rPr>
              <a:t>Постійний розвиток </a:t>
            </a:r>
            <a:endParaRPr lang="ru-RU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175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1"/>
          <p:cNvSpPr>
            <a:spLocks noChangeArrowheads="1"/>
          </p:cNvSpPr>
          <p:nvPr/>
        </p:nvSpPr>
        <p:spPr bwMode="auto">
          <a:xfrm>
            <a:off x="4355976" y="890811"/>
            <a:ext cx="4376066" cy="1674093"/>
          </a:xfrm>
          <a:prstGeom prst="rect">
            <a:avLst/>
          </a:prstGeom>
          <a:solidFill>
            <a:srgbClr val="FFCC99"/>
          </a:solidFill>
          <a:ln w="12600">
            <a:solidFill>
              <a:srgbClr val="FFCC99"/>
            </a:solidFill>
            <a:miter lim="800000"/>
            <a:headEnd/>
            <a:tailEnd/>
          </a:ln>
          <a:effectLst>
            <a:outerShdw dist="107933" dir="2700000" algn="ctr" rotWithShape="0">
              <a:srgbClr val="243F60">
                <a:alpha val="50027"/>
              </a:srgbClr>
            </a:outerShdw>
          </a:effectLst>
        </p:spPr>
        <p:txBody>
          <a:bodyPr lIns="90000" tIns="46800" rIns="90000" bIns="46800"/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9pPr>
          </a:lstStyle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uk-UA" sz="13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Пристосування </a:t>
            </a:r>
            <a:r>
              <a:rPr lang="uk-UA" sz="13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приміщення та </a:t>
            </a:r>
            <a:r>
              <a:rPr lang="uk-UA" sz="13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подвір’я;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uk-UA" sz="13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Закупівля сучасного обладнання</a:t>
            </a:r>
            <a:r>
              <a:rPr lang="uk-UA" sz="13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;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uk-UA" sz="13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Розробка навчально-методичних матеріалів;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uk-UA" sz="13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Розробка тестового інструментарію;</a:t>
            </a:r>
            <a:endParaRPr lang="uk-UA" sz="13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uk-UA" sz="13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Створення веб-сайту; каталогу </a:t>
            </a:r>
            <a:r>
              <a:rPr lang="uk-UA" sz="13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інтернет</a:t>
            </a:r>
            <a:r>
              <a:rPr lang="uk-UA" sz="13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uk-UA" sz="13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– </a:t>
            </a:r>
            <a:r>
              <a:rPr lang="uk-UA" sz="13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ресурсів;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uk-UA" sz="13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Збір бази даних про інклюзивні ресурси;</a:t>
            </a:r>
            <a:endParaRPr lang="uk-UA" sz="13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uk-UA" sz="13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співпраця з </a:t>
            </a:r>
            <a:r>
              <a:rPr lang="uk-UA" sz="13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закладами освіти,соціальними службами, закладами охорони здоров</a:t>
            </a:r>
            <a:r>
              <a:rPr lang="en-US" sz="13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’</a:t>
            </a:r>
            <a:r>
              <a:rPr lang="uk-UA" sz="13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я.</a:t>
            </a:r>
            <a:endParaRPr lang="uk-UA" sz="13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9" name="AutoShape 2"/>
          <p:cNvSpPr>
            <a:spLocks noChangeArrowheads="1"/>
          </p:cNvSpPr>
          <p:nvPr/>
        </p:nvSpPr>
        <p:spPr bwMode="auto">
          <a:xfrm>
            <a:off x="812006" y="1046956"/>
            <a:ext cx="2628900" cy="1085899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38160">
            <a:solidFill>
              <a:srgbClr val="F2F2F2"/>
            </a:solidFill>
            <a:miter lim="800000"/>
            <a:headEnd/>
            <a:tailEnd/>
          </a:ln>
          <a:effectLst>
            <a:outerShdw dist="17819" dir="2700000" algn="ctr" rotWithShape="0">
              <a:srgbClr val="243F60">
                <a:alpha val="50027"/>
              </a:srgbClr>
            </a:outerShdw>
          </a:effectLst>
        </p:spPr>
        <p:txBody>
          <a:bodyPr lIns="90000" tIns="46800" rIns="90000" bIns="46800"/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9pPr>
          </a:lstStyle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uk-UA" sz="1400" b="1" dirty="0">
                <a:solidFill>
                  <a:srgbClr val="7030A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Урахування  матеріально-технічних,   інформаційних   та соціокультурних</a:t>
            </a:r>
            <a:r>
              <a:rPr lang="en-US" sz="1400" b="1" dirty="0">
                <a:solidFill>
                  <a:srgbClr val="7030A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1400" b="1" dirty="0">
                <a:solidFill>
                  <a:srgbClr val="7030A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ресурс</a:t>
            </a:r>
            <a:r>
              <a:rPr lang="uk-UA" sz="1400" b="1" dirty="0" err="1">
                <a:solidFill>
                  <a:srgbClr val="7030A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ів</a:t>
            </a:r>
            <a:r>
              <a:rPr lang="uk-UA" sz="1400" b="1" dirty="0">
                <a:solidFill>
                  <a:srgbClr val="7030A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 </a:t>
            </a:r>
            <a:r>
              <a:rPr lang="uk-UA" sz="1400" b="1" dirty="0" smtClean="0">
                <a:solidFill>
                  <a:srgbClr val="7030A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ОТГ </a:t>
            </a:r>
            <a:endParaRPr lang="uk-UA" sz="1400" b="1" dirty="0">
              <a:solidFill>
                <a:srgbClr val="7030A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0" name="Rectangle 3"/>
          <p:cNvSpPr>
            <a:spLocks noChangeArrowheads="1"/>
          </p:cNvSpPr>
          <p:nvPr/>
        </p:nvSpPr>
        <p:spPr bwMode="auto">
          <a:xfrm>
            <a:off x="4328464" y="2835454"/>
            <a:ext cx="4403578" cy="919341"/>
          </a:xfrm>
          <a:prstGeom prst="rect">
            <a:avLst/>
          </a:prstGeom>
          <a:solidFill>
            <a:srgbClr val="CCFFCC"/>
          </a:solidFill>
          <a:ln w="12600">
            <a:solidFill>
              <a:srgbClr val="CCFFCC"/>
            </a:solidFill>
            <a:miter lim="800000"/>
            <a:headEnd/>
            <a:tailEnd/>
          </a:ln>
          <a:effectLst>
            <a:outerShdw dist="107933" dir="2700000" algn="ctr" rotWithShape="0">
              <a:srgbClr val="205867">
                <a:alpha val="50027"/>
              </a:srgbClr>
            </a:outerShdw>
          </a:effectLst>
        </p:spPr>
        <p:txBody>
          <a:bodyPr lIns="90000" tIns="46800" rIns="90000" bIns="46800"/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9pPr>
          </a:lstStyle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uk-UA" sz="13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Проведення конкурсу на призначення фахівців центру;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uk-UA" sz="13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Підготовка </a:t>
            </a:r>
            <a:r>
              <a:rPr lang="uk-UA" sz="13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та перепідготовка кадрів </a:t>
            </a:r>
            <a:r>
              <a:rPr lang="uk-UA" sz="13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;</a:t>
            </a:r>
            <a:endParaRPr lang="uk-UA" sz="13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uk-UA" sz="13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Надання методичної допомоги фахівцям інклюзивної освіти;</a:t>
            </a:r>
            <a:endParaRPr lang="uk-UA" sz="13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uk-UA" sz="13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lang="uk-UA" sz="13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4282747" y="3916788"/>
            <a:ext cx="4499190" cy="554037"/>
          </a:xfrm>
          <a:prstGeom prst="rect">
            <a:avLst/>
          </a:prstGeom>
          <a:gradFill rotWithShape="0">
            <a:gsLst>
              <a:gs pos="0">
                <a:srgbClr val="C2D69B"/>
              </a:gs>
              <a:gs pos="50000">
                <a:srgbClr val="EAF1DD"/>
              </a:gs>
              <a:gs pos="100000">
                <a:srgbClr val="C2D69B"/>
              </a:gs>
            </a:gsLst>
            <a:lin ang="18900000" scaled="1"/>
          </a:gradFill>
          <a:ln w="12600">
            <a:solidFill>
              <a:srgbClr val="C2D69B"/>
            </a:solidFill>
            <a:miter lim="800000"/>
            <a:headEnd/>
            <a:tailEnd/>
          </a:ln>
          <a:effectLst>
            <a:outerShdw dist="107933" dir="2700000" algn="ctr" rotWithShape="0">
              <a:srgbClr val="4E6128">
                <a:alpha val="50027"/>
              </a:srgbClr>
            </a:outerShdw>
          </a:effectLst>
        </p:spPr>
        <p:txBody>
          <a:bodyPr lIns="90000" tIns="46800" rIns="90000" bIns="46800"/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9pPr>
          </a:lstStyle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uk-UA" sz="13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Фінансування  через    програму   розвитку  освіти </a:t>
            </a:r>
            <a:r>
              <a:rPr lang="uk-UA" sz="13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ОТГ, </a:t>
            </a:r>
            <a:r>
              <a:rPr lang="uk-UA" sz="13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благодійні </a:t>
            </a:r>
            <a:r>
              <a:rPr lang="uk-UA" sz="13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надходження, міжнародні гранти;  </a:t>
            </a:r>
            <a:endParaRPr lang="uk-UA" sz="13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2" name="AutoShape 5"/>
          <p:cNvSpPr>
            <a:spLocks noChangeArrowheads="1"/>
          </p:cNvSpPr>
          <p:nvPr/>
        </p:nvSpPr>
        <p:spPr bwMode="auto">
          <a:xfrm>
            <a:off x="906095" y="3127216"/>
            <a:ext cx="2581275" cy="414338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38160">
            <a:solidFill>
              <a:srgbClr val="CCFFCC"/>
            </a:solidFill>
            <a:miter lim="800000"/>
            <a:headEnd/>
            <a:tailEnd/>
          </a:ln>
          <a:effectLst>
            <a:outerShdw dist="17819" dir="2700000" algn="ctr" rotWithShape="0">
              <a:srgbClr val="243F60">
                <a:alpha val="50027"/>
              </a:srgbClr>
            </a:outerShdw>
          </a:effectLst>
        </p:spPr>
        <p:txBody>
          <a:bodyPr lIns="90000" tIns="46800" rIns="90000" bIns="46800"/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9pPr>
          </a:lstStyle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uk-UA" sz="1400" b="1" dirty="0">
                <a:solidFill>
                  <a:srgbClr val="7030A0"/>
                </a:solidFill>
                <a:ea typeface="+mn-ea"/>
                <a:cs typeface="Times New Roman" pitchFamily="18" charset="0"/>
              </a:rPr>
              <a:t>Кадрове  забезпечення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uk-UA" sz="1400" b="1" dirty="0">
              <a:solidFill>
                <a:srgbClr val="C16059"/>
              </a:solidFill>
              <a:ea typeface="+mn-ea"/>
              <a:cs typeface="Times New Roman" pitchFamily="18" charset="0"/>
            </a:endParaRPr>
          </a:p>
        </p:txBody>
      </p:sp>
      <p:sp>
        <p:nvSpPr>
          <p:cNvPr id="43" name="AutoShape 6"/>
          <p:cNvSpPr>
            <a:spLocks noChangeArrowheads="1"/>
          </p:cNvSpPr>
          <p:nvPr/>
        </p:nvSpPr>
        <p:spPr bwMode="auto">
          <a:xfrm>
            <a:off x="939392" y="3993222"/>
            <a:ext cx="2581275" cy="485775"/>
          </a:xfrm>
          <a:prstGeom prst="roundRect">
            <a:avLst>
              <a:gd name="adj" fmla="val 16667"/>
            </a:avLst>
          </a:prstGeom>
          <a:solidFill>
            <a:srgbClr val="D6E3BC"/>
          </a:solidFill>
          <a:ln w="38160">
            <a:solidFill>
              <a:srgbClr val="F2F2F2"/>
            </a:solidFill>
            <a:miter lim="800000"/>
            <a:headEnd/>
            <a:tailEnd/>
          </a:ln>
          <a:effectLst>
            <a:outerShdw dist="17819" dir="2700000" algn="ctr" rotWithShape="0">
              <a:srgbClr val="243F60">
                <a:alpha val="50027"/>
              </a:srgbClr>
            </a:outerShdw>
          </a:effectLst>
        </p:spPr>
        <p:txBody>
          <a:bodyPr lIns="90000" tIns="46800" rIns="90000" bIns="46800"/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9pPr>
          </a:lstStyle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uk-UA" sz="1400" b="1" dirty="0">
                <a:solidFill>
                  <a:srgbClr val="7030A0"/>
                </a:solidFill>
                <a:ea typeface="+mn-ea"/>
                <a:cs typeface="Times New Roman" pitchFamily="18" charset="0"/>
              </a:rPr>
              <a:t>Фінансове  забезпечення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uk-UA" sz="1400" b="1" dirty="0">
              <a:solidFill>
                <a:srgbClr val="C16059"/>
              </a:solidFill>
              <a:ea typeface="+mn-ea"/>
              <a:cs typeface="Times New Roman" pitchFamily="18" charset="0"/>
            </a:endParaRPr>
          </a:p>
        </p:txBody>
      </p:sp>
      <p:sp>
        <p:nvSpPr>
          <p:cNvPr id="44" name="AutoShape 7"/>
          <p:cNvSpPr>
            <a:spLocks noChangeArrowheads="1"/>
          </p:cNvSpPr>
          <p:nvPr/>
        </p:nvSpPr>
        <p:spPr bwMode="auto">
          <a:xfrm>
            <a:off x="812006" y="5064233"/>
            <a:ext cx="2663825" cy="571500"/>
          </a:xfrm>
          <a:prstGeom prst="roundRect">
            <a:avLst>
              <a:gd name="adj" fmla="val 16667"/>
            </a:avLst>
          </a:prstGeom>
          <a:solidFill>
            <a:srgbClr val="FBD4B4"/>
          </a:solidFill>
          <a:ln w="38160">
            <a:solidFill>
              <a:srgbClr val="F2F2F2"/>
            </a:solidFill>
            <a:miter lim="800000"/>
            <a:headEnd/>
            <a:tailEnd/>
          </a:ln>
          <a:effectLst>
            <a:outerShdw dist="17819" dir="2700000" algn="ctr" rotWithShape="0">
              <a:srgbClr val="243F60">
                <a:alpha val="50027"/>
              </a:srgbClr>
            </a:outerShdw>
          </a:effectLst>
        </p:spPr>
        <p:txBody>
          <a:bodyPr lIns="90000" tIns="46800" rIns="90000" bIns="46800"/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9pPr>
          </a:lstStyle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uk-UA" sz="1400" b="1" dirty="0">
                <a:solidFill>
                  <a:srgbClr val="7030A0"/>
                </a:solidFill>
                <a:ea typeface="+mn-ea"/>
                <a:cs typeface="Times New Roman" pitchFamily="18" charset="0"/>
              </a:rPr>
              <a:t>Підтримка  батьківської</a:t>
            </a: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uk-UA" sz="1400" b="1" dirty="0">
                <a:solidFill>
                  <a:srgbClr val="7030A0"/>
                </a:solidFill>
                <a:ea typeface="+mn-ea"/>
                <a:cs typeface="Times New Roman" pitchFamily="18" charset="0"/>
              </a:rPr>
              <a:t>громадськості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uk-UA" sz="1400" b="1" dirty="0">
              <a:solidFill>
                <a:srgbClr val="C16059"/>
              </a:solidFill>
              <a:ea typeface="+mn-ea"/>
              <a:cs typeface="Times New Roman" pitchFamily="18" charset="0"/>
            </a:endParaRPr>
          </a:p>
        </p:txBody>
      </p:sp>
      <p:sp>
        <p:nvSpPr>
          <p:cNvPr id="46" name="Rectangle 9"/>
          <p:cNvSpPr>
            <a:spLocks noChangeArrowheads="1"/>
          </p:cNvSpPr>
          <p:nvPr/>
        </p:nvSpPr>
        <p:spPr bwMode="auto">
          <a:xfrm>
            <a:off x="8974624" y="1011572"/>
            <a:ext cx="104775" cy="5229225"/>
          </a:xfrm>
          <a:prstGeom prst="rect">
            <a:avLst/>
          </a:prstGeom>
          <a:gradFill rotWithShape="0">
            <a:gsLst>
              <a:gs pos="0">
                <a:srgbClr val="718FB5"/>
              </a:gs>
              <a:gs pos="100000">
                <a:srgbClr val="8DB3E2"/>
              </a:gs>
            </a:gsLst>
            <a:path path="shape">
              <a:fillToRect l="50000" t="50000" r="50000" b="50000"/>
            </a:path>
          </a:gradFill>
          <a:ln w="9360">
            <a:solidFill>
              <a:srgbClr val="8DB3E2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9pPr>
          </a:lstStyle>
          <a:p>
            <a:endParaRPr lang="uk-UA"/>
          </a:p>
        </p:txBody>
      </p:sp>
      <p:sp>
        <p:nvSpPr>
          <p:cNvPr id="47" name="AutoShape 10"/>
          <p:cNvSpPr>
            <a:spLocks noChangeArrowheads="1"/>
          </p:cNvSpPr>
          <p:nvPr/>
        </p:nvSpPr>
        <p:spPr bwMode="auto">
          <a:xfrm rot="10800000">
            <a:off x="6710027" y="6145613"/>
            <a:ext cx="2392362" cy="215900"/>
          </a:xfrm>
          <a:prstGeom prst="rightArrow">
            <a:avLst>
              <a:gd name="adj1" fmla="val 50000"/>
              <a:gd name="adj2" fmla="val 277022"/>
            </a:avLst>
          </a:prstGeom>
          <a:blipFill dpi="0" rotWithShape="0">
            <a:blip r:embed="rId2"/>
            <a:srcRect/>
            <a:stretch>
              <a:fillRect/>
            </a:stretch>
          </a:blipFill>
          <a:ln w="9360">
            <a:solidFill>
              <a:srgbClr val="8DB3E2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9pPr>
          </a:lstStyle>
          <a:p>
            <a:endParaRPr lang="uk-UA"/>
          </a:p>
        </p:txBody>
      </p:sp>
      <p:sp>
        <p:nvSpPr>
          <p:cNvPr id="48" name="AutoShape 11"/>
          <p:cNvSpPr>
            <a:spLocks noChangeArrowheads="1"/>
          </p:cNvSpPr>
          <p:nvPr/>
        </p:nvSpPr>
        <p:spPr bwMode="auto">
          <a:xfrm>
            <a:off x="321370" y="6135125"/>
            <a:ext cx="2206625" cy="142875"/>
          </a:xfrm>
          <a:prstGeom prst="rightArrow">
            <a:avLst>
              <a:gd name="adj1" fmla="val 50000"/>
              <a:gd name="adj2" fmla="val 386111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9360">
            <a:solidFill>
              <a:srgbClr val="8DB3E2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9pPr>
          </a:lstStyle>
          <a:p>
            <a:endParaRPr lang="uk-UA"/>
          </a:p>
        </p:txBody>
      </p:sp>
      <p:sp>
        <p:nvSpPr>
          <p:cNvPr id="51" name="Rectangle 14"/>
          <p:cNvSpPr>
            <a:spLocks noChangeArrowheads="1"/>
          </p:cNvSpPr>
          <p:nvPr/>
        </p:nvSpPr>
        <p:spPr bwMode="auto">
          <a:xfrm>
            <a:off x="523081" y="170966"/>
            <a:ext cx="8208962" cy="665745"/>
          </a:xfrm>
          <a:prstGeom prst="rect">
            <a:avLst/>
          </a:prstGeom>
          <a:gradFill rotWithShape="0">
            <a:gsLst>
              <a:gs pos="0">
                <a:srgbClr val="8DB3E2"/>
              </a:gs>
              <a:gs pos="100000">
                <a:srgbClr val="C6D9F1"/>
              </a:gs>
            </a:gsLst>
            <a:path path="shape">
              <a:fillToRect l="50000" t="50000" r="50000" b="50000"/>
            </a:path>
          </a:gradFill>
          <a:ln w="9360">
            <a:solidFill>
              <a:srgbClr val="8DB3E2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9pPr>
          </a:lstStyle>
          <a:p>
            <a:endParaRPr lang="uk-UA"/>
          </a:p>
        </p:txBody>
      </p:sp>
      <p:sp>
        <p:nvSpPr>
          <p:cNvPr id="52" name="Rectangle 15"/>
          <p:cNvSpPr>
            <a:spLocks noChangeArrowheads="1"/>
          </p:cNvSpPr>
          <p:nvPr/>
        </p:nvSpPr>
        <p:spPr bwMode="auto">
          <a:xfrm>
            <a:off x="4323236" y="4679582"/>
            <a:ext cx="4499191" cy="1290042"/>
          </a:xfrm>
          <a:prstGeom prst="rect">
            <a:avLst/>
          </a:prstGeom>
          <a:solidFill>
            <a:srgbClr val="FFCC99"/>
          </a:solidFill>
          <a:ln w="12600">
            <a:solidFill>
              <a:srgbClr val="FABF8F"/>
            </a:solidFill>
            <a:miter lim="800000"/>
            <a:headEnd/>
            <a:tailEnd/>
          </a:ln>
          <a:effectLst>
            <a:outerShdw dist="107933" dir="2700000" algn="ctr" rotWithShape="0">
              <a:srgbClr val="974706">
                <a:alpha val="50027"/>
              </a:srgbClr>
            </a:outerShdw>
          </a:effectLst>
        </p:spPr>
        <p:txBody>
          <a:bodyPr lIns="90000" tIns="46800" rIns="90000" bIns="46800"/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9pPr>
          </a:lstStyle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uk-UA" sz="13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Проведення просвітницьких заходів для батьків; семінари, тренінги, майстер-класи;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uk-UA" sz="13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Участь </a:t>
            </a:r>
            <a:r>
              <a:rPr lang="uk-UA" sz="13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батьків  у розробці індивідуальних </a:t>
            </a:r>
            <a:r>
              <a:rPr lang="uk-UA" sz="13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планів розвитку;</a:t>
            </a:r>
            <a:endParaRPr lang="uk-UA" sz="13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uk-UA" sz="13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Проведення індивідуальних та групових консультацій.</a:t>
            </a:r>
            <a:endParaRPr lang="uk-UA" sz="13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uk-UA" sz="13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 </a:t>
            </a:r>
            <a:endParaRPr lang="uk-UA" sz="13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3" name="AutoShape 16"/>
          <p:cNvSpPr>
            <a:spLocks noChangeArrowheads="1"/>
          </p:cNvSpPr>
          <p:nvPr/>
        </p:nvSpPr>
        <p:spPr bwMode="auto">
          <a:xfrm>
            <a:off x="3640138" y="1335882"/>
            <a:ext cx="627856" cy="400050"/>
          </a:xfrm>
          <a:prstGeom prst="rightArrow">
            <a:avLst>
              <a:gd name="adj1" fmla="val 50000"/>
              <a:gd name="adj2" fmla="val 61706"/>
            </a:avLst>
          </a:prstGeom>
          <a:solidFill>
            <a:srgbClr val="800000"/>
          </a:solidFill>
          <a:ln w="12600">
            <a:solidFill>
              <a:srgbClr val="800000"/>
            </a:solidFill>
            <a:miter lim="800000"/>
            <a:headEnd/>
            <a:tailEnd/>
          </a:ln>
          <a:effectLst>
            <a:outerShdw dist="17819" dir="2700000" algn="ctr" rotWithShape="0">
              <a:srgbClr val="243F60"/>
            </a:outerShdw>
          </a:effectLst>
        </p:spPr>
        <p:txBody>
          <a:bodyPr wrap="none" anchor="ctr"/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9pPr>
          </a:lstStyle>
          <a:p>
            <a:pPr>
              <a:buFont typeface="Times New Roman" pitchFamily="16" charset="0"/>
              <a:buNone/>
              <a:defRPr/>
            </a:pPr>
            <a:endParaRPr lang="uk-UA">
              <a:ea typeface="+mn-ea"/>
            </a:endParaRPr>
          </a:p>
        </p:txBody>
      </p:sp>
      <p:sp>
        <p:nvSpPr>
          <p:cNvPr id="54" name="AutoShape 17"/>
          <p:cNvSpPr>
            <a:spLocks noChangeArrowheads="1"/>
          </p:cNvSpPr>
          <p:nvPr/>
        </p:nvSpPr>
        <p:spPr bwMode="auto">
          <a:xfrm>
            <a:off x="3662471" y="3105785"/>
            <a:ext cx="627857" cy="457200"/>
          </a:xfrm>
          <a:prstGeom prst="rightArrow">
            <a:avLst>
              <a:gd name="adj1" fmla="val 50000"/>
              <a:gd name="adj2" fmla="val 59028"/>
            </a:avLst>
          </a:prstGeom>
          <a:solidFill>
            <a:srgbClr val="800000"/>
          </a:solidFill>
          <a:ln w="9360">
            <a:solidFill>
              <a:srgbClr val="800000"/>
            </a:solidFill>
            <a:miter lim="800000"/>
            <a:headEnd/>
            <a:tailEnd/>
          </a:ln>
          <a:effectLst>
            <a:outerShdw dist="17819" dir="2700000" algn="ctr" rotWithShape="0">
              <a:srgbClr val="205867"/>
            </a:outerShdw>
          </a:effectLst>
        </p:spPr>
        <p:txBody>
          <a:bodyPr wrap="none" anchor="ctr"/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9pPr>
          </a:lstStyle>
          <a:p>
            <a:pPr>
              <a:buFont typeface="Times New Roman" pitchFamily="16" charset="0"/>
              <a:buNone/>
              <a:defRPr/>
            </a:pPr>
            <a:endParaRPr lang="uk-UA">
              <a:ea typeface="+mn-ea"/>
            </a:endParaRPr>
          </a:p>
        </p:txBody>
      </p:sp>
      <p:sp>
        <p:nvSpPr>
          <p:cNvPr id="55" name="AutoShape 18"/>
          <p:cNvSpPr>
            <a:spLocks noChangeArrowheads="1"/>
          </p:cNvSpPr>
          <p:nvPr/>
        </p:nvSpPr>
        <p:spPr bwMode="auto">
          <a:xfrm>
            <a:off x="3598389" y="3983162"/>
            <a:ext cx="627857" cy="457200"/>
          </a:xfrm>
          <a:prstGeom prst="rightArrow">
            <a:avLst>
              <a:gd name="adj1" fmla="val 50000"/>
              <a:gd name="adj2" fmla="val 59028"/>
            </a:avLst>
          </a:prstGeom>
          <a:solidFill>
            <a:srgbClr val="800000"/>
          </a:solidFill>
          <a:ln w="12600">
            <a:solidFill>
              <a:srgbClr val="800000"/>
            </a:solidFill>
            <a:miter lim="800000"/>
            <a:headEnd/>
            <a:tailEnd/>
          </a:ln>
          <a:effectLst>
            <a:outerShdw dist="17819" dir="2700000" algn="ctr" rotWithShape="0">
              <a:srgbClr val="4E6128"/>
            </a:outerShdw>
          </a:effectLst>
        </p:spPr>
        <p:txBody>
          <a:bodyPr wrap="none" anchor="ctr"/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9pPr>
          </a:lstStyle>
          <a:p>
            <a:pPr>
              <a:buFont typeface="Times New Roman" pitchFamily="16" charset="0"/>
              <a:buNone/>
              <a:defRPr/>
            </a:pPr>
            <a:endParaRPr lang="uk-UA">
              <a:ea typeface="+mn-ea"/>
            </a:endParaRPr>
          </a:p>
        </p:txBody>
      </p:sp>
      <p:sp>
        <p:nvSpPr>
          <p:cNvPr id="56" name="AutoShape 19"/>
          <p:cNvSpPr>
            <a:spLocks noChangeArrowheads="1"/>
          </p:cNvSpPr>
          <p:nvPr/>
        </p:nvSpPr>
        <p:spPr bwMode="auto">
          <a:xfrm>
            <a:off x="3640135" y="5096003"/>
            <a:ext cx="598489" cy="457200"/>
          </a:xfrm>
          <a:prstGeom prst="rightArrow">
            <a:avLst>
              <a:gd name="adj1" fmla="val 50000"/>
              <a:gd name="adj2" fmla="val 55122"/>
            </a:avLst>
          </a:prstGeom>
          <a:solidFill>
            <a:srgbClr val="800000"/>
          </a:solidFill>
          <a:ln w="12600">
            <a:solidFill>
              <a:srgbClr val="800000"/>
            </a:solidFill>
            <a:miter lim="800000"/>
            <a:headEnd/>
            <a:tailEnd/>
          </a:ln>
          <a:effectLst>
            <a:outerShdw dist="17819" dir="2700000" algn="ctr" rotWithShape="0">
              <a:srgbClr val="205867"/>
            </a:outerShdw>
          </a:effectLst>
        </p:spPr>
        <p:txBody>
          <a:bodyPr wrap="none" anchor="ctr"/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9pPr>
          </a:lstStyle>
          <a:p>
            <a:pPr>
              <a:buFont typeface="Times New Roman" pitchFamily="16" charset="0"/>
              <a:buNone/>
              <a:defRPr/>
            </a:pPr>
            <a:endParaRPr lang="uk-UA">
              <a:ea typeface="+mn-ea"/>
            </a:endParaRPr>
          </a:p>
        </p:txBody>
      </p:sp>
      <p:sp>
        <p:nvSpPr>
          <p:cNvPr id="60" name="Rectangle 24"/>
          <p:cNvSpPr>
            <a:spLocks noChangeArrowheads="1"/>
          </p:cNvSpPr>
          <p:nvPr/>
        </p:nvSpPr>
        <p:spPr bwMode="auto">
          <a:xfrm>
            <a:off x="596105" y="201743"/>
            <a:ext cx="8135937" cy="833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 anchor="ctr">
            <a:spAutoFit/>
          </a:bodyPr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9pPr>
          </a:lstStyle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uk-UA" sz="1600" b="1" dirty="0">
                <a:solidFill>
                  <a:srgbClr val="7030A0"/>
                </a:solidFill>
                <a:cs typeface="Times New Roman" pitchFamily="18" charset="0"/>
              </a:rPr>
              <a:t>Основні компоненти реалізації  </a:t>
            </a:r>
            <a:r>
              <a:rPr lang="uk-UA" sz="1600" b="1" dirty="0" smtClean="0">
                <a:solidFill>
                  <a:srgbClr val="7030A0"/>
                </a:solidFill>
                <a:cs typeface="Times New Roman" pitchFamily="18" charset="0"/>
              </a:rPr>
              <a:t>плану розвитку </a:t>
            </a:r>
            <a:r>
              <a:rPr lang="uk-UA" sz="1600" b="1" dirty="0" err="1" smtClean="0">
                <a:solidFill>
                  <a:srgbClr val="7030A0"/>
                </a:solidFill>
                <a:cs typeface="Times New Roman" pitchFamily="18" charset="0"/>
              </a:rPr>
              <a:t>Коростишівського</a:t>
            </a:r>
            <a:r>
              <a:rPr lang="uk-UA" sz="1600" b="1" dirty="0" smtClean="0">
                <a:solidFill>
                  <a:srgbClr val="7030A0"/>
                </a:solidFill>
                <a:cs typeface="Times New Roman" pitchFamily="18" charset="0"/>
              </a:rPr>
              <a:t> інклюзивно-ресурсного центру ( ІРЦ) </a:t>
            </a:r>
            <a:r>
              <a:rPr lang="uk-UA" sz="1600" b="1" dirty="0" smtClean="0">
                <a:solidFill>
                  <a:srgbClr val="7030A0"/>
                </a:solidFill>
                <a:cs typeface="Times New Roman" pitchFamily="18" charset="0"/>
              </a:rPr>
              <a:t>та ресурсне </a:t>
            </a:r>
            <a:r>
              <a:rPr lang="uk-UA" sz="1600" b="1" dirty="0" err="1" smtClean="0">
                <a:solidFill>
                  <a:srgbClr val="7030A0"/>
                </a:solidFill>
                <a:cs typeface="Times New Roman" pitchFamily="18" charset="0"/>
              </a:rPr>
              <a:t>обгрунтування</a:t>
            </a:r>
            <a:r>
              <a:rPr lang="uk-UA" sz="1600" b="1" dirty="0" smtClean="0">
                <a:solidFill>
                  <a:srgbClr val="7030A0"/>
                </a:solidFill>
                <a:cs typeface="Times New Roman" pitchFamily="18" charset="0"/>
              </a:rPr>
              <a:t>:</a:t>
            </a:r>
            <a:endParaRPr lang="uk-UA" sz="1600" b="1" dirty="0">
              <a:solidFill>
                <a:srgbClr val="7030A0"/>
              </a:solidFill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uk-UA" sz="16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61" name="Rectangle 30"/>
          <p:cNvSpPr>
            <a:spLocks noChangeArrowheads="1"/>
          </p:cNvSpPr>
          <p:nvPr/>
        </p:nvSpPr>
        <p:spPr bwMode="auto">
          <a:xfrm>
            <a:off x="251520" y="1046956"/>
            <a:ext cx="69850" cy="5168900"/>
          </a:xfrm>
          <a:prstGeom prst="rect">
            <a:avLst/>
          </a:prstGeom>
          <a:gradFill rotWithShape="0">
            <a:gsLst>
              <a:gs pos="0">
                <a:srgbClr val="718FB5"/>
              </a:gs>
              <a:gs pos="100000">
                <a:srgbClr val="8DB3E2"/>
              </a:gs>
            </a:gsLst>
            <a:path path="shape">
              <a:fillToRect l="50000" t="50000" r="50000" b="50000"/>
            </a:path>
          </a:gradFill>
          <a:ln w="9360">
            <a:solidFill>
              <a:srgbClr val="8DB3E2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9pPr>
          </a:lstStyle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97299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79512" y="764704"/>
            <a:ext cx="8856984" cy="609329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624736" cy="648072"/>
          </a:xfrm>
        </p:spPr>
        <p:txBody>
          <a:bodyPr>
            <a:normAutofit/>
          </a:bodyPr>
          <a:lstStyle/>
          <a:p>
            <a:r>
              <a:rPr lang="uk-UA" sz="2400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Основні напрямки реалізації плану розвитку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15816" y="980728"/>
            <a:ext cx="3024336" cy="5267672"/>
          </a:xfrm>
        </p:spPr>
        <p:txBody>
          <a:bodyPr/>
          <a:lstStyle/>
          <a:p>
            <a:pPr marL="82296" indent="0">
              <a:buNone/>
            </a:pP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03848" y="975901"/>
            <a:ext cx="3096344" cy="4572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Аспекти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530591" y="1556792"/>
            <a:ext cx="2232248" cy="72008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Управлінський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752020" y="2420889"/>
            <a:ext cx="4284476" cy="424847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spcBef>
                <a:spcPts val="1200"/>
              </a:spcBef>
              <a:spcAft>
                <a:spcPts val="1000"/>
              </a:spcAft>
              <a:buClrTx/>
              <a:buFont typeface="+mj-lt"/>
              <a:buAutoNum type="arabicPeriod"/>
            </a:pP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будівельно-технічних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ремонтних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створенню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умов 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ІРЦ.</a:t>
            </a:r>
          </a:p>
          <a:p>
            <a:pPr marL="342900" indent="-342900" algn="just">
              <a:spcBef>
                <a:spcPts val="120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волонтерських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групп для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облаштування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подвір</a:t>
            </a:r>
            <a:r>
              <a:rPr 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я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ІРЦ для 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особливими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потребами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spcBef>
                <a:spcPts val="1200"/>
              </a:spcBef>
              <a:spcAft>
                <a:spcPts val="1000"/>
              </a:spcAft>
              <a:buFont typeface="+mj-lt"/>
              <a:buAutoNum type="arabicPeriod"/>
            </a:pP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940152" y="1556792"/>
            <a:ext cx="2088231" cy="72008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Фінансово-господарський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23528" y="2424109"/>
            <a:ext cx="4284476" cy="424847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>
              <a:spcBef>
                <a:spcPts val="120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громадської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ради  як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дорадчого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органу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інклюзивно-ресурсним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центром. </a:t>
            </a: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spcBef>
                <a:spcPts val="120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uk-UA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Здійснення заходів з популяризації інклюзивної освіти, висвітлення інформації про </a:t>
            </a: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інклюзивну освіту </a:t>
            </a:r>
            <a:r>
              <a:rPr lang="uk-UA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 ЗМІ.</a:t>
            </a:r>
            <a:endParaRPr lang="en-US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spcBef>
                <a:spcPts val="1200"/>
              </a:spcBef>
              <a:spcAft>
                <a:spcPts val="1000"/>
              </a:spcAft>
              <a:buFont typeface="+mj-lt"/>
              <a:buAutoNum type="arabicPeriod"/>
            </a:pPr>
            <a:endParaRPr lang="ru-RU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276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79512" y="764704"/>
            <a:ext cx="8856984" cy="609329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15966" y="188641"/>
            <a:ext cx="4392038" cy="63367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uk-UA" dirty="0" smtClean="0">
              <a:solidFill>
                <a:srgbClr val="C00000"/>
              </a:solidFill>
            </a:endParaRPr>
          </a:p>
          <a:p>
            <a:pPr algn="just" eaLnBrk="0" hangingPunct="0">
              <a:defRPr/>
            </a:pP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 С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творення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бази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just" eaLnBrk="0" hangingPunct="0">
              <a:defRPr/>
            </a:pP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eaLnBrk="0" hangingPunct="0">
              <a:defRPr/>
            </a:pP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психологічно</a:t>
            </a:r>
            <a:r>
              <a:rPr lang="uk-UA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го</a:t>
            </a:r>
            <a:r>
              <a:rPr lang="uk-UA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eaLnBrk="0" hangingPunct="0">
              <a:defRPr/>
            </a:pPr>
            <a:r>
              <a:rPr lang="uk-UA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реабілітаційного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характеру.</a:t>
            </a:r>
          </a:p>
          <a:p>
            <a:pPr algn="just" eaLnBrk="0" hangingPunct="0">
              <a:buClrTx/>
              <a:buSzTx/>
              <a:defRPr/>
            </a:pP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just" eaLnBrk="0" hangingPunct="0">
              <a:buClrTx/>
              <a:buSzTx/>
              <a:defRPr/>
            </a:pP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Налагодження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just" eaLnBrk="0" hangingPunct="0">
              <a:buClrTx/>
              <a:buSzTx/>
              <a:defRPr/>
            </a:pP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міжвідомчих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установ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eaLnBrk="0" hangingPunct="0">
              <a:buClrTx/>
              <a:buSzTx/>
              <a:defRPr/>
            </a:pP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закладів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працюють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buClrTx/>
              <a:buSzTx/>
              <a:defRPr/>
            </a:pP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сім’ями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виховують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buClrTx/>
              <a:buSzTx/>
              <a:defRPr/>
            </a:pP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особливими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потребами</a:t>
            </a:r>
          </a:p>
          <a:p>
            <a:pPr algn="just" eaLnBrk="0" hangingPunct="0">
              <a:buClrTx/>
              <a:buSzTx/>
              <a:defRPr/>
            </a:pP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buClrTx/>
              <a:buSzTx/>
              <a:defRPr/>
            </a:pP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uk-UA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Запровадження інноваційних      </a:t>
            </a:r>
          </a:p>
          <a:p>
            <a:pPr algn="just" eaLnBrk="0" hangingPunct="0">
              <a:buClrTx/>
              <a:buSzTx/>
              <a:defRPr/>
            </a:pPr>
            <a:r>
              <a:rPr lang="uk-UA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форм роботи </a:t>
            </a:r>
            <a:r>
              <a:rPr lang="uk-UA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інклюзивно-</a:t>
            </a:r>
            <a:r>
              <a:rPr lang="uk-UA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eaLnBrk="0" hangingPunct="0">
              <a:buClrTx/>
              <a:buSzTx/>
              <a:defRPr/>
            </a:pPr>
            <a:r>
              <a:rPr lang="uk-UA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ресурсного центру.</a:t>
            </a:r>
          </a:p>
          <a:p>
            <a:pPr algn="just" eaLnBrk="0" hangingPunct="0">
              <a:buClrTx/>
              <a:buSzTx/>
              <a:defRPr/>
            </a:pPr>
            <a:endParaRPr lang="en-US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752020" y="332657"/>
            <a:ext cx="4284476" cy="604867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Bef>
                <a:spcPts val="1200"/>
              </a:spcBef>
              <a:spcAft>
                <a:spcPts val="1000"/>
              </a:spcAft>
            </a:pP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1200"/>
              </a:spcBef>
              <a:spcAft>
                <a:spcPts val="1000"/>
              </a:spcAft>
            </a:pP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1200"/>
              </a:spcBef>
              <a:spcAft>
                <a:spcPts val="1000"/>
              </a:spcAft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облаштування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робочих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місць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фахівців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spcBef>
                <a:spcPts val="1200"/>
              </a:spcBef>
              <a:spcAft>
                <a:spcPts val="1000"/>
              </a:spcAft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4.Придбання 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 монтаж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оргтехніки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обладнання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spcBef>
                <a:spcPts val="1200"/>
              </a:spcBef>
              <a:spcAft>
                <a:spcPts val="1000"/>
              </a:spcAft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Облаштування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кабінету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ікувальної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фізкультури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spcBef>
                <a:spcPts val="1200"/>
              </a:spcBef>
              <a:spcAft>
                <a:spcPts val="1000"/>
              </a:spcAft>
            </a:pP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6.Облаштування Залу засідань </a:t>
            </a:r>
            <a:r>
              <a:rPr lang="uk-UA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узагальнення </a:t>
            </a:r>
            <a:r>
              <a:rPr lang="uk-UA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результатів комплексної </a:t>
            </a: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оцінки;</a:t>
            </a:r>
          </a:p>
          <a:p>
            <a:pPr algn="just">
              <a:spcBef>
                <a:spcPts val="1200"/>
              </a:spcBef>
              <a:spcAft>
                <a:spcPts val="1000"/>
              </a:spcAft>
            </a:pP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1200"/>
              </a:spcBef>
              <a:spcAft>
                <a:spcPts val="1000"/>
              </a:spcAft>
            </a:pP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1200"/>
              </a:spcBef>
              <a:spcAft>
                <a:spcPts val="1000"/>
              </a:spcAft>
            </a:pP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247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79512" y="764704"/>
            <a:ext cx="8856984" cy="609329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59982" y="1340768"/>
            <a:ext cx="4392038" cy="525658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>
              <a:spcBef>
                <a:spcPts val="120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фахівцям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працюють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дітьми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особливими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освітніми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потребами шляхом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групових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консультацій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спеціальних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семінарів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курсів,тренінгів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>
              <a:spcBef>
                <a:spcPts val="120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фахівцям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складанні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планів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та 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програм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особливими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освітніми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потребами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507107" y="404664"/>
            <a:ext cx="2232248" cy="72008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Методичний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914038" y="1458687"/>
            <a:ext cx="4122458" cy="499464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>
              <a:spcBef>
                <a:spcPts val="120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Висвітлення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установу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 ЗМІ та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мережі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Інтернет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>
              <a:spcBef>
                <a:spcPts val="120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Створення офіційного веб-сайту, сторінки у соціальних мережах.</a:t>
            </a:r>
          </a:p>
          <a:p>
            <a:pPr marL="457200" indent="-457200" algn="just">
              <a:spcBef>
                <a:spcPts val="120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Проведення соціально-значимих заходів на території громади з метою популяризації роботи ІРЦ та інклюзивного навчання в цілому.</a:t>
            </a:r>
          </a:p>
          <a:p>
            <a:pPr algn="just">
              <a:spcBef>
                <a:spcPts val="1200"/>
              </a:spcBef>
              <a:spcAft>
                <a:spcPts val="1000"/>
              </a:spcAft>
            </a:pP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940152" y="476672"/>
            <a:ext cx="2232248" cy="72008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Інформаційно-просвітницький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188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79512" y="764704"/>
            <a:ext cx="8856984" cy="609329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3528" y="860415"/>
            <a:ext cx="4068510" cy="590187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uk-UA" dirty="0" smtClean="0"/>
          </a:p>
          <a:p>
            <a:pPr marL="457200" indent="-457200" algn="just">
              <a:spcBef>
                <a:spcPts val="1200"/>
              </a:spcBef>
              <a:spcAft>
                <a:spcPts val="1000"/>
              </a:spcAft>
              <a:buFont typeface="+mj-lt"/>
              <a:buAutoNum type="arabicPeriod"/>
            </a:pP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spcBef>
                <a:spcPts val="1200"/>
              </a:spcBef>
              <a:spcAft>
                <a:spcPts val="1000"/>
              </a:spcAft>
              <a:buFont typeface="+mj-lt"/>
              <a:buAutoNum type="arabicPeriod"/>
            </a:pP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spcBef>
                <a:spcPts val="1200"/>
              </a:spcBef>
              <a:spcAft>
                <a:spcPts val="1000"/>
              </a:spcAft>
              <a:buFont typeface="+mj-lt"/>
              <a:buAutoNum type="arabicPeriod"/>
            </a:pP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hangingPunct="0">
              <a:defRPr/>
            </a:pP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  Запровадження  </a:t>
            </a:r>
          </a:p>
          <a:p>
            <a:pPr lvl="0" algn="just" eaLnBrk="0" hangingPunct="0">
              <a:defRPr/>
            </a:pPr>
            <a:r>
              <a:rPr lang="uk-UA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інноваційних форм </a:t>
            </a:r>
            <a:r>
              <a:rPr lang="uk-UA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роботи </a:t>
            </a: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just" eaLnBrk="0" hangingPunct="0">
              <a:defRPr/>
            </a:pPr>
            <a:r>
              <a:rPr lang="uk-UA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інклюзивно-ресурсного  </a:t>
            </a:r>
          </a:p>
          <a:p>
            <a:pPr lvl="0" algn="just" eaLnBrk="0" hangingPunct="0">
              <a:defRPr/>
            </a:pPr>
            <a:r>
              <a:rPr lang="uk-UA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центру</a:t>
            </a:r>
            <a:r>
              <a:rPr lang="uk-UA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>
              <a:spcBef>
                <a:spcPts val="1200"/>
              </a:spcBef>
              <a:spcAft>
                <a:spcPts val="1000"/>
              </a:spcAft>
              <a:buAutoNum type="arabicPeriod" startAt="4"/>
            </a:pP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семінарів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круглих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столів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обміну</a:t>
            </a:r>
            <a:r>
              <a:rPr lang="uk-UA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досвідом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роботи інклюзивно-ресурсних центрів області, України.</a:t>
            </a:r>
          </a:p>
          <a:p>
            <a:pPr algn="just" eaLnBrk="0" hangingPunct="0">
              <a:buClrTx/>
              <a:buSzTx/>
              <a:defRPr/>
            </a:pPr>
            <a:endParaRPr lang="uk-UA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buClrTx/>
              <a:buSzTx/>
              <a:defRPr/>
            </a:pPr>
            <a:r>
              <a:rPr lang="uk-UA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5.  </a:t>
            </a: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Узагальнення </a:t>
            </a:r>
            <a:r>
              <a:rPr lang="uk-UA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досвіду </a:t>
            </a: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eaLnBrk="0" hangingPunct="0">
              <a:buClrTx/>
              <a:buSzTx/>
              <a:defRPr/>
            </a:pPr>
            <a:r>
              <a:rPr lang="uk-UA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роботи відповідно </a:t>
            </a:r>
            <a:r>
              <a:rPr lang="uk-UA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eaLnBrk="0" hangingPunct="0">
              <a:buClrTx/>
              <a:buSzTx/>
              <a:defRPr/>
            </a:pPr>
            <a:r>
              <a:rPr lang="uk-UA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створеної  моделі           </a:t>
            </a:r>
          </a:p>
          <a:p>
            <a:pPr algn="just" eaLnBrk="0" hangingPunct="0">
              <a:buClrTx/>
              <a:buSzTx/>
              <a:defRPr/>
            </a:pPr>
            <a:r>
              <a:rPr lang="uk-UA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інклюзивної освіти,аналіз  </a:t>
            </a:r>
          </a:p>
          <a:p>
            <a:pPr algn="just" eaLnBrk="0" hangingPunct="0">
              <a:buClrTx/>
              <a:buSzTx/>
              <a:defRPr/>
            </a:pPr>
            <a:r>
              <a:rPr lang="uk-UA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її </a:t>
            </a:r>
            <a:r>
              <a:rPr lang="uk-UA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оптимального  </a:t>
            </a:r>
          </a:p>
          <a:p>
            <a:pPr algn="just" eaLnBrk="0" hangingPunct="0">
              <a:buClrTx/>
              <a:buSzTx/>
              <a:defRPr/>
            </a:pPr>
            <a:r>
              <a:rPr lang="uk-UA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запровадження</a:t>
            </a:r>
            <a:r>
              <a:rPr lang="uk-UA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ts val="1200"/>
              </a:spcBef>
              <a:spcAft>
                <a:spcPts val="1000"/>
              </a:spcAft>
            </a:pPr>
            <a:endParaRPr lang="uk-UA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spcBef>
                <a:spcPts val="1200"/>
              </a:spcBef>
              <a:spcAft>
                <a:spcPts val="1000"/>
              </a:spcAft>
              <a:buAutoNum type="arabicPeriod" startAt="4"/>
            </a:pPr>
            <a:endParaRPr lang="en-US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1200"/>
              </a:spcBef>
              <a:spcAft>
                <a:spcPts val="1000"/>
              </a:spcAft>
            </a:pP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752020" y="836712"/>
            <a:ext cx="3996444" cy="583264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Bef>
                <a:spcPts val="1200"/>
              </a:spcBef>
              <a:spcAft>
                <a:spcPts val="1000"/>
              </a:spcAft>
            </a:pP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1200"/>
              </a:spcBef>
              <a:spcAft>
                <a:spcPts val="1000"/>
              </a:spcAft>
            </a:pP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1200"/>
              </a:spcBef>
              <a:spcAft>
                <a:spcPts val="1000"/>
              </a:spcAft>
            </a:pP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1200"/>
              </a:spcBef>
              <a:spcAft>
                <a:spcPts val="1000"/>
              </a:spcAft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Інформаційно-просвітницька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шляхом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конференцій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семінарів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засідань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за круглим столом,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тренінгів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майстер-класів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психолого-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педагогічної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дітям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особливими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освітніми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потребами.</a:t>
            </a:r>
          </a:p>
          <a:p>
            <a:pPr algn="just">
              <a:spcBef>
                <a:spcPts val="1200"/>
              </a:spcBef>
              <a:spcAft>
                <a:spcPts val="1000"/>
              </a:spcAft>
            </a:pP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5.Виготовлення інформаційних плакатів та брошур про інклюзивне навчання та права дітей з особливими освітніми потребами.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1200"/>
              </a:spcBef>
              <a:spcAft>
                <a:spcPts val="1000"/>
              </a:spcAft>
              <a:buFontTx/>
              <a:buAutoNum type="arabicPeriod" startAt="2"/>
            </a:pPr>
            <a:endParaRPr lang="ru-RU" sz="2000" b="1" dirty="0">
              <a:solidFill>
                <a:srgbClr val="C00000"/>
              </a:solidFill>
            </a:endParaRPr>
          </a:p>
          <a:p>
            <a:pPr algn="just">
              <a:spcBef>
                <a:spcPts val="1200"/>
              </a:spcBef>
              <a:spcAft>
                <a:spcPts val="1000"/>
              </a:spcAft>
            </a:pPr>
            <a:endParaRPr lang="ru-RU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152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3" name="Picture 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8657" y="0"/>
            <a:ext cx="4356204" cy="3145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1259632" y="228601"/>
            <a:ext cx="4084917" cy="1256184"/>
          </a:xfrm>
          <a:prstGeom prst="rect">
            <a:avLst/>
          </a:prstGeom>
          <a:gradFill rotWithShape="0">
            <a:gsLst>
              <a:gs pos="0">
                <a:srgbClr val="FABF8F"/>
              </a:gs>
              <a:gs pos="50000">
                <a:srgbClr val="FDE9D9"/>
              </a:gs>
              <a:gs pos="100000">
                <a:srgbClr val="FABF8F"/>
              </a:gs>
            </a:gsLst>
            <a:lin ang="18900000" scaled="1"/>
          </a:gradFill>
          <a:ln w="12700">
            <a:solidFill>
              <a:srgbClr val="FABF8F"/>
            </a:solidFill>
            <a:miter lim="800000"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Впроваджувати цільові регіональні програми захисту дітей з особливими освітніми потребами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0"/>
          <p:cNvSpPr>
            <a:spLocks noChangeArrowheads="1"/>
          </p:cNvSpPr>
          <p:nvPr/>
        </p:nvSpPr>
        <p:spPr bwMode="auto">
          <a:xfrm>
            <a:off x="179513" y="2069345"/>
            <a:ext cx="2880320" cy="2151743"/>
          </a:xfrm>
          <a:prstGeom prst="rect">
            <a:avLst/>
          </a:prstGeom>
          <a:gradFill rotWithShape="0">
            <a:gsLst>
              <a:gs pos="0">
                <a:srgbClr val="D99594"/>
              </a:gs>
              <a:gs pos="50000">
                <a:srgbClr val="F2DBDB"/>
              </a:gs>
              <a:gs pos="100000">
                <a:srgbClr val="D99594"/>
              </a:gs>
            </a:gsLst>
            <a:lin ang="18900000" scaled="1"/>
          </a:gradFill>
          <a:ln w="12700">
            <a:solidFill>
              <a:srgbClr val="D99594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Забезпечувати подальший розвиток громадянської позиції, активності, організації здорового способу життя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4572000" y="4821816"/>
            <a:ext cx="4358234" cy="1847543"/>
          </a:xfrm>
          <a:prstGeom prst="rect">
            <a:avLst/>
          </a:prstGeom>
          <a:gradFill rotWithShape="0">
            <a:gsLst>
              <a:gs pos="0">
                <a:srgbClr val="FABF8F"/>
              </a:gs>
              <a:gs pos="50000">
                <a:srgbClr val="FDE9D9"/>
              </a:gs>
              <a:gs pos="100000">
                <a:srgbClr val="FABF8F"/>
              </a:gs>
            </a:gsLst>
            <a:lin ang="18900000" scaled="1"/>
          </a:gradFill>
          <a:ln w="12700">
            <a:solidFill>
              <a:srgbClr val="FABF8F"/>
            </a:solidFill>
            <a:miter lim="800000"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indent="22860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Створювати належні умови для інтегрованого навчання дітей </a:t>
            </a:r>
            <a:r>
              <a:rPr lang="uk-UA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 особливими освітніми потребами,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безперешкодного доступу до освітнього закладу за місцем проживання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12"/>
          <p:cNvSpPr>
            <a:spLocks noChangeArrowheads="1"/>
          </p:cNvSpPr>
          <p:nvPr/>
        </p:nvSpPr>
        <p:spPr bwMode="auto">
          <a:xfrm>
            <a:off x="683568" y="4821816"/>
            <a:ext cx="3597089" cy="1759422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D6E3BC"/>
              </a:gs>
            </a:gsLst>
            <a:lin ang="5400000" scaled="1"/>
          </a:gradFill>
          <a:ln w="12700">
            <a:solidFill>
              <a:srgbClr val="C2D69B"/>
            </a:solidFill>
            <a:miter lim="800000"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indent="22860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Активізувати діяльність щодо попередження дитячої безоглядності серед дітей </a:t>
            </a:r>
            <a:r>
              <a:rPr lang="uk-UA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 особливими освітніми потребами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13"/>
          <p:cNvSpPr>
            <a:spLocks noChangeArrowheads="1"/>
          </p:cNvSpPr>
          <p:nvPr/>
        </p:nvSpPr>
        <p:spPr bwMode="auto">
          <a:xfrm>
            <a:off x="6330737" y="3068961"/>
            <a:ext cx="2736304" cy="1570486"/>
          </a:xfrm>
          <a:prstGeom prst="rect">
            <a:avLst/>
          </a:prstGeom>
          <a:gradFill rotWithShape="0">
            <a:gsLst>
              <a:gs pos="0">
                <a:srgbClr val="92CDDC"/>
              </a:gs>
              <a:gs pos="50000">
                <a:srgbClr val="DAEEF3"/>
              </a:gs>
              <a:gs pos="100000">
                <a:srgbClr val="92CDDC"/>
              </a:gs>
            </a:gsLst>
            <a:lin ang="18900000" scaled="1"/>
          </a:gradFill>
          <a:ln w="12700">
            <a:solidFill>
              <a:srgbClr val="92CDDC"/>
            </a:solidFill>
            <a:miter lim="800000"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Забезпечувати подальшу взаємодію з батьками та опікунами, педагогами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Oval 14"/>
          <p:cNvSpPr>
            <a:spLocks noChangeArrowheads="1"/>
          </p:cNvSpPr>
          <p:nvPr/>
        </p:nvSpPr>
        <p:spPr bwMode="auto">
          <a:xfrm>
            <a:off x="2843808" y="2069345"/>
            <a:ext cx="3543664" cy="2362575"/>
          </a:xfrm>
          <a:prstGeom prst="ellipse">
            <a:avLst/>
          </a:prstGeom>
          <a:gradFill rotWithShape="0">
            <a:gsLst>
              <a:gs pos="0">
                <a:srgbClr val="D99594"/>
              </a:gs>
              <a:gs pos="50000">
                <a:srgbClr val="C0504D"/>
              </a:gs>
              <a:gs pos="100000">
                <a:srgbClr val="D99594"/>
              </a:gs>
            </a:gsLst>
            <a:lin ang="5400000" scaled="1"/>
          </a:gradFill>
          <a:ln w="12700">
            <a:solidFill>
              <a:srgbClr val="C0504D"/>
            </a:solidFill>
            <a:round/>
            <a:headEnd/>
            <a:tailEnd/>
          </a:ln>
          <a:effectLst>
            <a:outerShdw dist="28398" dir="3806097" algn="ctr" rotWithShape="0">
              <a:srgbClr val="622423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Соціальний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ахист     дітей з особливими потребами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35"/>
          <p:cNvSpPr>
            <a:spLocks noChangeArrowheads="1"/>
          </p:cNvSpPr>
          <p:nvPr/>
        </p:nvSpPr>
        <p:spPr bwMode="auto">
          <a:xfrm>
            <a:off x="266657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9150" algn="l"/>
                <a:tab pos="5940425" algn="r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42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9150" algn="l"/>
                <a:tab pos="5940425" algn="r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863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6"/>
          <p:cNvSpPr>
            <a:spLocks noGrp="1"/>
          </p:cNvSpPr>
          <p:nvPr/>
        </p:nvSpPr>
        <p:spPr>
          <a:xfrm>
            <a:off x="4671543" y="771905"/>
            <a:ext cx="4093236" cy="220917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" pitchFamily="2" charset="2"/>
              <a:buNone/>
            </a:pPr>
            <a:endParaRPr lang="uk-UA" sz="2000" b="1" i="1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buFont typeface="Wingdings" pitchFamily="2" charset="2"/>
              <a:buNone/>
            </a:pPr>
            <a:endParaRPr lang="uk-UA" sz="2000" b="1" i="1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buFont typeface="Wingdings" pitchFamily="2" charset="2"/>
              <a:buNone/>
            </a:pPr>
            <a:r>
              <a:rPr lang="uk-UA" sz="2000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Збиратися разом – це початок,</a:t>
            </a:r>
          </a:p>
          <a:p>
            <a:pPr algn="ctr">
              <a:buFont typeface="Wingdings" pitchFamily="2" charset="2"/>
              <a:buNone/>
            </a:pPr>
            <a:r>
              <a:rPr lang="uk-UA" sz="2000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Триматися разом – це процес,</a:t>
            </a:r>
          </a:p>
          <a:p>
            <a:pPr algn="ctr">
              <a:buFont typeface="Wingdings" pitchFamily="2" charset="2"/>
              <a:buNone/>
            </a:pPr>
            <a:r>
              <a:rPr lang="uk-UA" sz="2000" b="1" i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Працювати разом – це успіх  </a:t>
            </a:r>
          </a:p>
          <a:p>
            <a:pPr algn="r">
              <a:buFont typeface="Wingdings" pitchFamily="2" charset="2"/>
              <a:buNone/>
            </a:pPr>
            <a:r>
              <a:rPr lang="uk-UA" sz="2000" i="1" dirty="0" smtClean="0"/>
              <a:t>Генрі Форд</a:t>
            </a:r>
            <a:endParaRPr lang="ru-RU" sz="2000" i="1" dirty="0" smtClean="0"/>
          </a:p>
        </p:txBody>
      </p:sp>
      <p:pic>
        <p:nvPicPr>
          <p:cNvPr id="12" name="Picture 5" descr="%D0%B1%D0%B8%D0%B7%D0%BD%D0%B5%D1%81-%D0%BA%D0%BE%D0%BC%D0%B0%D0%BD%D0%B4%D0%B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0440" y="3436201"/>
            <a:ext cx="2761670" cy="2117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 descr="C:\Users\Tetyana\Desktop\картинки\8 квітень\2,дім,де я живу\ExtvxyhKGE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542" y="916697"/>
            <a:ext cx="2847567" cy="2013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Заголовок 1"/>
          <p:cNvSpPr txBox="1">
            <a:spLocks/>
          </p:cNvSpPr>
          <p:nvPr/>
        </p:nvSpPr>
        <p:spPr>
          <a:xfrm>
            <a:off x="1211380" y="4330629"/>
            <a:ext cx="3279483" cy="14026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Хто сказав, що ми не можемо змінити світ?.. </a:t>
            </a:r>
          </a:p>
          <a:p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Можемо! </a:t>
            </a:r>
          </a:p>
          <a:p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кращий!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513608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8759797"/>
              </p:ext>
            </p:extLst>
          </p:nvPr>
        </p:nvGraphicFramePr>
        <p:xfrm>
          <a:off x="1439144" y="2132856"/>
          <a:ext cx="7704856" cy="42484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Диаграмма" r:id="rId3" imgW="8115233" imgH="3876583" progId="Excel.Chart.8">
                  <p:embed followColorScheme="full"/>
                </p:oleObj>
              </mc:Choice>
              <mc:Fallback>
                <p:oleObj name="Диаграмма" r:id="rId3" imgW="8115233" imgH="3876583" progId="Excel.Chart.8">
                  <p:embed followColorScheme="full"/>
                  <p:pic>
                    <p:nvPicPr>
                      <p:cNvPr id="0" name="Диаграмма 7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9144" y="2132856"/>
                        <a:ext cx="7704856" cy="42484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331640" y="404664"/>
            <a:ext cx="75608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4213" eaLnBrk="0" hangingPunct="0">
              <a:defRPr/>
            </a:pPr>
            <a:r>
              <a:rPr lang="ru-RU" sz="2400" b="1" dirty="0" err="1">
                <a:solidFill>
                  <a:srgbClr val="135A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b="1" dirty="0" err="1" smtClean="0">
                <a:solidFill>
                  <a:srgbClr val="135A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іти</a:t>
            </a:r>
            <a:r>
              <a:rPr lang="ru-RU" sz="2400" b="1" dirty="0" smtClean="0">
                <a:solidFill>
                  <a:srgbClr val="135A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135A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2400" b="1" dirty="0" err="1">
                <a:solidFill>
                  <a:srgbClr val="135A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sz="2400" b="1" dirty="0">
                <a:solidFill>
                  <a:srgbClr val="135A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135A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психофізичного</a:t>
            </a:r>
            <a:r>
              <a:rPr lang="ru-RU" sz="2400" b="1" dirty="0">
                <a:solidFill>
                  <a:srgbClr val="135A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135A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400" b="1" dirty="0" smtClean="0">
                <a:solidFill>
                  <a:srgbClr val="135A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solidFill>
                  <a:srgbClr val="135A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b="1" dirty="0" smtClean="0">
                <a:solidFill>
                  <a:srgbClr val="135A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135A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проживають</a:t>
            </a:r>
            <a:r>
              <a:rPr lang="ru-RU" sz="2400" b="1" dirty="0" smtClean="0">
                <a:solidFill>
                  <a:srgbClr val="135A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b="1" dirty="0" err="1" smtClean="0">
                <a:solidFill>
                  <a:srgbClr val="135A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території</a:t>
            </a:r>
            <a:r>
              <a:rPr lang="ru-RU" sz="2400" b="1" dirty="0" smtClean="0">
                <a:solidFill>
                  <a:srgbClr val="135A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135A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Коростишівської</a:t>
            </a:r>
            <a:r>
              <a:rPr lang="ru-RU" sz="2400" b="1" dirty="0" smtClean="0">
                <a:solidFill>
                  <a:srgbClr val="135A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135A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громади</a:t>
            </a:r>
            <a:r>
              <a:rPr lang="ru-RU" sz="2400" b="1" dirty="0" smtClean="0">
                <a:solidFill>
                  <a:srgbClr val="135A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135A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400" b="1" dirty="0" err="1" smtClean="0">
                <a:solidFill>
                  <a:srgbClr val="135A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нозологіями</a:t>
            </a:r>
            <a:r>
              <a:rPr lang="ru-RU" sz="2400" b="1" dirty="0" smtClean="0">
                <a:solidFill>
                  <a:srgbClr val="135A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endParaRPr lang="ru-RU" sz="2400" dirty="0">
              <a:solidFill>
                <a:srgbClr val="135A9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337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33370"/>
            <a:ext cx="1872209" cy="1512168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8106104" cy="720080"/>
          </a:xfrm>
        </p:spPr>
        <p:txBody>
          <a:bodyPr>
            <a:normAutofit fontScale="90000"/>
          </a:bodyPr>
          <a:lstStyle/>
          <a:p>
            <a:pPr lvl="0" indent="449263" algn="ctr" fontAlgn="base">
              <a:spcAft>
                <a:spcPct val="0"/>
              </a:spcAft>
            </a:pPr>
            <a:r>
              <a:rPr lang="uk-UA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Всього дітей з особливими потребами</a:t>
            </a:r>
            <a:br>
              <a:rPr lang="uk-UA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uk-UA" sz="27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віком від 2 до 18 років</a:t>
            </a:r>
            <a:endParaRPr lang="ru-RU" sz="27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4177094"/>
              </p:ext>
            </p:extLst>
          </p:nvPr>
        </p:nvGraphicFramePr>
        <p:xfrm>
          <a:off x="1331641" y="1772817"/>
          <a:ext cx="7632847" cy="210165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436918"/>
                <a:gridCol w="1377026"/>
                <a:gridCol w="1564107"/>
                <a:gridCol w="1501543"/>
                <a:gridCol w="1753253"/>
              </a:tblGrid>
              <a:tr h="15121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Стоїть на обліку в ЦРЛ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 них інвалідів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Знаходяться в</a:t>
                      </a:r>
                      <a:r>
                        <a:rPr lang="uk-UA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20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інклюзив-ній</a:t>
                      </a:r>
                      <a:r>
                        <a:rPr lang="uk-UA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групі ДЗО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Навчаються  ЗОШ 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Індивідуальна</a:t>
                      </a:r>
                      <a:r>
                        <a:rPr lang="uk-UA" sz="2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форма навчання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894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1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</a:t>
                      </a:r>
                      <a:endParaRPr lang="ru-RU" sz="28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8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8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1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</a:t>
                      </a:r>
                      <a:endParaRPr lang="ru-RU" sz="28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111413" y="4365104"/>
            <a:ext cx="79208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Кожен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право на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якісну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доступну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освіту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створюються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доступу до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Ніхто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обмежений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здобуття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400" b="1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                           Стаття 3 Закону України «Про освіту»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44557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818072" cy="1008112"/>
          </a:xfr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uk-UA" sz="2200" b="1" dirty="0" smtClean="0">
                <a:latin typeface="Times New Roman" pitchFamily="18" charset="0"/>
                <a:cs typeface="Times New Roman" pitchFamily="18" charset="0"/>
              </a:rPr>
              <a:t>Інклюзивний освітній простір </a:t>
            </a:r>
            <a:r>
              <a:rPr lang="uk-UA" sz="2200" b="1" dirty="0" smtClean="0">
                <a:latin typeface="Times New Roman" pitchFamily="18" charset="0"/>
                <a:cs typeface="Times New Roman" pitchFamily="18" charset="0"/>
              </a:rPr>
              <a:t> (станом на 01.08.2018р.)</a:t>
            </a:r>
            <a:r>
              <a:rPr lang="uk-UA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200" b="1" dirty="0" err="1" smtClean="0">
                <a:latin typeface="Times New Roman" pitchFamily="18" charset="0"/>
                <a:cs typeface="Times New Roman" pitchFamily="18" charset="0"/>
              </a:rPr>
              <a:t>Коростиш</a:t>
            </a:r>
            <a:r>
              <a:rPr lang="uk-UA" sz="2200" b="1" dirty="0" err="1" smtClean="0">
                <a:latin typeface="Times New Roman" pitchFamily="18" charset="0"/>
                <a:cs typeface="Times New Roman" pitchFamily="18" charset="0"/>
              </a:rPr>
              <a:t>івської</a:t>
            </a:r>
            <a:r>
              <a:rPr lang="uk-UA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b="1" dirty="0" smtClean="0">
                <a:latin typeface="Times New Roman" pitchFamily="18" charset="0"/>
                <a:cs typeface="Times New Roman" pitchFamily="18" charset="0"/>
              </a:rPr>
              <a:t>ОТГ представляють: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484784"/>
            <a:ext cx="7746064" cy="5040560"/>
          </a:xfr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71500" indent="-571500">
              <a:buFont typeface="Wingdings" pitchFamily="2" charset="2"/>
              <a:buChar char="Ø"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 дошкільний   заклад освіти (</a:t>
            </a:r>
            <a:r>
              <a:rPr lang="uk-UA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дзо</a:t>
            </a: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№7);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Wingdings" pitchFamily="2" charset="2"/>
              <a:buChar char="Ø"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uk-UA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загальноосвітніх навчальних </a:t>
            </a: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заклади,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в </a:t>
            </a:r>
            <a:r>
              <a:rPr lang="uk-UA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яких відповідно </a:t>
            </a: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навчається дітей з     </a:t>
            </a:r>
          </a:p>
          <a:p>
            <a:pPr marL="82296" indent="0">
              <a:buNone/>
            </a:pPr>
            <a:r>
              <a:rPr lang="uk-UA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особливими </a:t>
            </a:r>
            <a:r>
              <a:rPr lang="uk-UA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освітніми </a:t>
            </a: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потребами: 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Wingdings" pitchFamily="2" charset="2"/>
              <a:buChar char="Ø"/>
            </a:pPr>
            <a:r>
              <a:rPr lang="uk-UA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дітина</a:t>
            </a: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дошкільного </a:t>
            </a: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віку;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uk-UA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дітей шкільного віку </a:t>
            </a: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Загальна </a:t>
            </a:r>
            <a:r>
              <a:rPr lang="uk-UA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кількість </a:t>
            </a:r>
            <a:r>
              <a:rPr lang="uk-UA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корекційних</a:t>
            </a: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педагогів,    </a:t>
            </a:r>
          </a:p>
          <a:p>
            <a:pPr marL="82296" indent="0">
              <a:buNone/>
            </a:pPr>
            <a:r>
              <a:rPr lang="uk-UA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що </a:t>
            </a:r>
            <a:r>
              <a:rPr lang="uk-UA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працюють в інклюзивних класах: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Wingdings" pitchFamily="2" charset="2"/>
              <a:buChar char="Ø"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 фахівців.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7095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Выгнутая влево стрелка 5"/>
          <p:cNvSpPr/>
          <p:nvPr/>
        </p:nvSpPr>
        <p:spPr>
          <a:xfrm rot="18501043">
            <a:off x="2017711" y="3220244"/>
            <a:ext cx="1908175" cy="3219450"/>
          </a:xfrm>
          <a:prstGeom prst="curvedRightArrow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Times New Roman" pitchFamily="16" charset="0"/>
              <a:buNone/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/>
        </p:nvSpPr>
        <p:spPr bwMode="auto">
          <a:xfrm>
            <a:off x="1333499" y="202406"/>
            <a:ext cx="7772400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0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ctr"/>
            <a:r>
              <a:rPr lang="uk-UA" dirty="0" smtClean="0"/>
              <a:t>Модель системи інклюзивної освіти </a:t>
            </a:r>
            <a:r>
              <a:rPr lang="uk-UA" dirty="0" err="1" smtClean="0"/>
              <a:t>Коростишівської</a:t>
            </a:r>
            <a:r>
              <a:rPr lang="uk-UA" dirty="0" smtClean="0"/>
              <a:t> </a:t>
            </a:r>
            <a:r>
              <a:rPr lang="uk-UA" dirty="0" smtClean="0"/>
              <a:t>ОТГ</a:t>
            </a:r>
            <a:endParaRPr lang="ru-RU" dirty="0" smtClean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4070349" y="1570831"/>
            <a:ext cx="1295400" cy="503237"/>
          </a:xfrm>
          <a:prstGeom prst="rect">
            <a:avLst/>
          </a:prstGeom>
          <a:solidFill>
            <a:schemeClr val="accent1"/>
          </a:solidFill>
          <a:ln w="28575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9pPr>
          </a:lstStyle>
          <a:p>
            <a:pPr algn="ctr"/>
            <a:r>
              <a:rPr lang="uk-UA" sz="2400" b="1" dirty="0" smtClean="0">
                <a:solidFill>
                  <a:schemeClr val="tx2"/>
                </a:solidFill>
              </a:rPr>
              <a:t>УОН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5726112" y="1570831"/>
            <a:ext cx="1439862" cy="503237"/>
          </a:xfrm>
          <a:prstGeom prst="rect">
            <a:avLst/>
          </a:prstGeom>
          <a:solidFill>
            <a:schemeClr val="accent1"/>
          </a:solidFill>
          <a:ln w="28575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9pPr>
          </a:lstStyle>
          <a:p>
            <a:pPr algn="ctr"/>
            <a:r>
              <a:rPr lang="uk-UA" sz="2000" b="1" dirty="0" smtClean="0">
                <a:solidFill>
                  <a:schemeClr val="tx2"/>
                </a:solidFill>
              </a:rPr>
              <a:t>ЖОІППО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3997324" y="2289968"/>
            <a:ext cx="1439863" cy="649288"/>
          </a:xfrm>
          <a:prstGeom prst="rect">
            <a:avLst/>
          </a:prstGeom>
          <a:solidFill>
            <a:schemeClr val="accent1"/>
          </a:solidFill>
          <a:ln w="28575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9pPr>
          </a:lstStyle>
          <a:p>
            <a:pPr algn="ctr"/>
            <a:r>
              <a:rPr lang="uk-UA" sz="2400" dirty="0" smtClean="0">
                <a:solidFill>
                  <a:schemeClr val="tx2"/>
                </a:solidFill>
              </a:rPr>
              <a:t>Відділ </a:t>
            </a:r>
          </a:p>
          <a:p>
            <a:pPr algn="ctr"/>
            <a:r>
              <a:rPr lang="uk-UA" sz="2400" dirty="0" smtClean="0">
                <a:solidFill>
                  <a:schemeClr val="tx2"/>
                </a:solidFill>
              </a:rPr>
              <a:t>освіти</a:t>
            </a: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2701924" y="3729831"/>
            <a:ext cx="1008063" cy="504825"/>
          </a:xfrm>
          <a:prstGeom prst="ellipse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uk-UA" b="1" dirty="0" smtClean="0">
                <a:solidFill>
                  <a:schemeClr val="tx2"/>
                </a:solidFill>
              </a:rPr>
              <a:t>ЗДО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5654674" y="3729831"/>
            <a:ext cx="935038" cy="504825"/>
          </a:xfrm>
          <a:prstGeom prst="ellipse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uk-UA" b="1">
                <a:solidFill>
                  <a:schemeClr val="tx2"/>
                </a:solidFill>
              </a:rPr>
              <a:t>ПНЗ</a:t>
            </a:r>
            <a:endParaRPr lang="ru-RU" b="1">
              <a:solidFill>
                <a:schemeClr val="tx2"/>
              </a:solidFill>
            </a:endParaRPr>
          </a:p>
        </p:txBody>
      </p:sp>
      <p:cxnSp>
        <p:nvCxnSpPr>
          <p:cNvPr id="14" name="Прямая со стрелкой 13"/>
          <p:cNvCxnSpPr>
            <a:stCxn id="11" idx="2"/>
          </p:cNvCxnSpPr>
          <p:nvPr/>
        </p:nvCxnSpPr>
        <p:spPr>
          <a:xfrm>
            <a:off x="4718049" y="2939256"/>
            <a:ext cx="0" cy="431800"/>
          </a:xfrm>
          <a:prstGeom prst="straightConnector1">
            <a:avLst/>
          </a:prstGeom>
          <a:ln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endCxn id="8" idx="1"/>
          </p:cNvCxnSpPr>
          <p:nvPr/>
        </p:nvCxnSpPr>
        <p:spPr>
          <a:xfrm>
            <a:off x="3636962" y="1821656"/>
            <a:ext cx="433387" cy="0"/>
          </a:xfrm>
          <a:prstGeom prst="straightConnector1">
            <a:avLst/>
          </a:prstGeom>
          <a:ln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5365749" y="1786731"/>
            <a:ext cx="360363" cy="0"/>
          </a:xfrm>
          <a:prstGeom prst="straightConnector1">
            <a:avLst/>
          </a:prstGeom>
          <a:ln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Скругленный прямоугольник 16"/>
          <p:cNvSpPr/>
          <p:nvPr/>
        </p:nvSpPr>
        <p:spPr>
          <a:xfrm>
            <a:off x="2374999" y="1570831"/>
            <a:ext cx="1261203" cy="431800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uk-UA" b="1" dirty="0" smtClean="0">
                <a:solidFill>
                  <a:schemeClr val="tx2"/>
                </a:solidFill>
              </a:rPr>
              <a:t>ОПМПК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070037" y="2794793"/>
            <a:ext cx="1441450" cy="431800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uk-UA" sz="14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Психологічна служба</a:t>
            </a:r>
            <a:endParaRPr lang="ru-RU" sz="14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 flipV="1">
            <a:off x="3511487" y="2525712"/>
            <a:ext cx="540544" cy="269081"/>
          </a:xfrm>
          <a:prstGeom prst="straightConnector1">
            <a:avLst/>
          </a:prstGeom>
          <a:ln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11" idx="3"/>
            <a:endCxn id="24" idx="1"/>
          </p:cNvCxnSpPr>
          <p:nvPr/>
        </p:nvCxnSpPr>
        <p:spPr>
          <a:xfrm>
            <a:off x="5437187" y="2615406"/>
            <a:ext cx="433387" cy="395287"/>
          </a:xfrm>
          <a:prstGeom prst="straightConnector1">
            <a:avLst/>
          </a:prstGeom>
          <a:ln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Выгнутая вправо стрелка 22"/>
          <p:cNvSpPr/>
          <p:nvPr/>
        </p:nvSpPr>
        <p:spPr>
          <a:xfrm rot="2926600">
            <a:off x="5370511" y="3529806"/>
            <a:ext cx="2105025" cy="2863850"/>
          </a:xfrm>
          <a:prstGeom prst="curvedLeftArrow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Times New Roman" pitchFamily="16" charset="0"/>
              <a:buNone/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5870574" y="2721768"/>
            <a:ext cx="1800225" cy="576263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uk-UA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Центр </a:t>
            </a:r>
            <a:r>
              <a:rPr lang="uk-UA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сім'ї, молоді та спорту</a:t>
            </a:r>
            <a:endParaRPr lang="ru-RU" sz="1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Выноска со стрелкой вверх 24"/>
          <p:cNvSpPr/>
          <p:nvPr/>
        </p:nvSpPr>
        <p:spPr>
          <a:xfrm>
            <a:off x="3781424" y="5026818"/>
            <a:ext cx="2016125" cy="1628775"/>
          </a:xfrm>
          <a:prstGeom prst="upArrowCallou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uk-UA" sz="1600" b="1" dirty="0" smtClean="0">
                <a:solidFill>
                  <a:schemeClr val="tx2"/>
                </a:solidFill>
              </a:rPr>
              <a:t>Соціально, </a:t>
            </a:r>
            <a:r>
              <a:rPr lang="uk-UA" sz="1600" b="1" dirty="0" err="1" smtClean="0">
                <a:solidFill>
                  <a:schemeClr val="tx2"/>
                </a:solidFill>
              </a:rPr>
              <a:t>медико-реабілітаційні</a:t>
            </a:r>
            <a:r>
              <a:rPr lang="uk-UA" sz="1600" b="1" dirty="0" smtClean="0">
                <a:solidFill>
                  <a:schemeClr val="tx2"/>
                </a:solidFill>
              </a:rPr>
              <a:t> </a:t>
            </a:r>
            <a:r>
              <a:rPr lang="uk-UA" sz="1600" b="1" dirty="0">
                <a:solidFill>
                  <a:schemeClr val="tx2"/>
                </a:solidFill>
              </a:rPr>
              <a:t>заклади</a:t>
            </a:r>
            <a:endParaRPr lang="ru-RU" sz="1600" b="1" dirty="0">
              <a:solidFill>
                <a:schemeClr val="tx2"/>
              </a:solidFill>
            </a:endParaRPr>
          </a:p>
        </p:txBody>
      </p:sp>
      <p:sp>
        <p:nvSpPr>
          <p:cNvPr id="26" name="Шестиугольник 25"/>
          <p:cNvSpPr>
            <a:spLocks noChangeArrowheads="1"/>
          </p:cNvSpPr>
          <p:nvPr/>
        </p:nvSpPr>
        <p:spPr bwMode="auto">
          <a:xfrm>
            <a:off x="3565524" y="3155156"/>
            <a:ext cx="2232025" cy="1008062"/>
          </a:xfrm>
          <a:prstGeom prst="hexagon">
            <a:avLst>
              <a:gd name="adj" fmla="val 25002"/>
              <a:gd name="vf" fmla="val 115470"/>
            </a:avLst>
          </a:prstGeom>
          <a:solidFill>
            <a:srgbClr val="00B0F0"/>
          </a:solidFill>
          <a:ln w="28575" algn="ctr">
            <a:solidFill>
              <a:srgbClr val="C00000"/>
            </a:solidFill>
            <a:round/>
            <a:headEnd/>
            <a:tailEnd/>
          </a:ln>
        </p:spPr>
        <p:txBody>
          <a:bodyPr/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-128"/>
                <a:cs typeface="+mn-cs"/>
              </a:defRPr>
            </a:lvl9pPr>
          </a:lstStyle>
          <a:p>
            <a:pPr algn="ctr"/>
            <a:r>
              <a:rPr lang="uk-UA" b="1">
                <a:solidFill>
                  <a:schemeClr val="tx2"/>
                </a:solidFill>
              </a:rPr>
              <a:t>Інклюзивна школа</a:t>
            </a:r>
            <a:endParaRPr lang="ru-RU" b="1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862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/>
          <p:cNvSpPr>
            <a:spLocks noChangeArrowheads="1"/>
          </p:cNvSpPr>
          <p:nvPr/>
        </p:nvSpPr>
        <p:spPr bwMode="auto">
          <a:xfrm>
            <a:off x="1187624" y="188640"/>
            <a:ext cx="7776864" cy="2160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FABF8F"/>
            </a:solidFill>
            <a:miter lim="800000"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indent="228600"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Відповідно до рішення міської ради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від 20.03.2018 року№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375  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була 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створена комунальна установа</a:t>
            </a:r>
          </a:p>
          <a:p>
            <a:pPr algn="ctr"/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Інклюзивно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ресурсний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центр»</a:t>
            </a:r>
          </a:p>
          <a:p>
            <a:pPr algn="ctr"/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Коростишівської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міської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ради </a:t>
            </a:r>
            <a:r>
              <a:rPr lang="ru-RU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Житомирської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област</a:t>
            </a:r>
            <a:r>
              <a:rPr lang="uk-UA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endParaRPr 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87624" y="2564904"/>
            <a:ext cx="7848872" cy="41044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 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метою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особливими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освітніми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потребами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віком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 до 18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здобуття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дошкільної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загальної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середньої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в тому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числі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професійно-технічних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закладах, шляхом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комплексної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психолого-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педагогічної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психолого-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педагогічної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системного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кваліфікованого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супроводження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особливими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освітніми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потребами.</a:t>
            </a:r>
            <a:endParaRPr lang="ru-RU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724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416824" cy="93610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uk-UA" sz="2400" b="1" u="sng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Основною </a:t>
            </a:r>
            <a:r>
              <a:rPr lang="uk-UA" sz="2400" b="1" u="sng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метою діяльності </a:t>
            </a:r>
            <a:r>
              <a:rPr lang="uk-UA" sz="2400" b="1" u="sng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Коростишівського</a:t>
            </a:r>
            <a:r>
              <a:rPr lang="uk-UA" sz="2400" b="1" u="sng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u="sng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ІРЦ </a:t>
            </a:r>
            <a:r>
              <a:rPr lang="uk-UA" sz="2400" u="sng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uk-UA" sz="2400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3296" y="1314176"/>
            <a:ext cx="7416824" cy="324036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uk-UA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проведення </a:t>
            </a:r>
            <a:r>
              <a:rPr lang="uk-UA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комплексної психолого-педагогічної оцінки розвитку </a:t>
            </a:r>
            <a:r>
              <a:rPr lang="uk-UA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дитини;</a:t>
            </a:r>
          </a:p>
          <a:p>
            <a:pPr algn="just"/>
            <a:r>
              <a:rPr lang="uk-UA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надання психолого-педагогічної допомоги та забезпечення системного кваліфікованого супроводження  дітей з особливими освітніми </a:t>
            </a:r>
            <a:r>
              <a:rPr lang="uk-UA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потребами;</a:t>
            </a:r>
          </a:p>
          <a:p>
            <a:pPr algn="just"/>
            <a:r>
              <a:rPr lang="uk-UA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професійної підтримки всім учасникам інклюзивного освітнього процесу : батькам, їхнім дітям з особливими потребами, вчителям;</a:t>
            </a:r>
          </a:p>
          <a:p>
            <a:pPr algn="just"/>
            <a:r>
              <a:rPr lang="uk-UA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поширення інклюзивних освітніх практик шляхом обміну інформацією та знаннями.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    </a:t>
            </a:r>
          </a:p>
          <a:p>
            <a:pPr marL="82296" indent="0">
              <a:buNone/>
            </a:pP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D:\Фотографии\фото других авторов с мал компа.f\фото инклюзия\gay-marri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843808" y="4581128"/>
            <a:ext cx="4595800" cy="2135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723361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416824" cy="10801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uk-UA" sz="2800" b="1" u="sng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Основні завдання діяльності </a:t>
            </a:r>
            <a:r>
              <a:rPr lang="uk-UA" sz="2800" b="1" u="sng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ІРЦ </a:t>
            </a:r>
            <a:r>
              <a:rPr lang="uk-UA" sz="2800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5656" y="1556792"/>
            <a:ext cx="7416824" cy="460851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endParaRPr lang="uk-UA" sz="2800" dirty="0"/>
          </a:p>
          <a:p>
            <a:pPr>
              <a:lnSpc>
                <a:spcPct val="90000"/>
              </a:lnSpc>
            </a:pPr>
            <a:r>
              <a:rPr lang="uk-UA" sz="2200" b="1" dirty="0">
                <a:solidFill>
                  <a:srgbClr val="336600"/>
                </a:solidFill>
                <a:latin typeface="Cambria" pitchFamily="18" charset="0"/>
              </a:rPr>
              <a:t>проведення комплексної оцінки </a:t>
            </a:r>
            <a:r>
              <a:rPr lang="uk-UA" sz="2200" b="1" dirty="0" smtClean="0">
                <a:solidFill>
                  <a:srgbClr val="336600"/>
                </a:solidFill>
                <a:latin typeface="Cambria" pitchFamily="18" charset="0"/>
              </a:rPr>
              <a:t>розвитку з </a:t>
            </a:r>
            <a:r>
              <a:rPr lang="uk-UA" sz="2200" b="1" dirty="0">
                <a:solidFill>
                  <a:srgbClr val="336600"/>
                </a:solidFill>
                <a:latin typeface="Cambria" pitchFamily="18" charset="0"/>
              </a:rPr>
              <a:t>метою визначення особливих освітніх потреб дитини, розроблення рекомендацій щодо програми </a:t>
            </a:r>
            <a:r>
              <a:rPr lang="uk-UA" sz="2200" b="1" dirty="0" smtClean="0">
                <a:solidFill>
                  <a:srgbClr val="336600"/>
                </a:solidFill>
                <a:latin typeface="Cambria" pitchFamily="18" charset="0"/>
              </a:rPr>
              <a:t>навчання;</a:t>
            </a:r>
          </a:p>
          <a:p>
            <a:pPr>
              <a:lnSpc>
                <a:spcPct val="90000"/>
              </a:lnSpc>
            </a:pPr>
            <a:endParaRPr lang="uk-UA" sz="2200" b="1" dirty="0">
              <a:solidFill>
                <a:srgbClr val="336600"/>
              </a:solidFill>
              <a:latin typeface="Cambria" pitchFamily="18" charset="0"/>
            </a:endParaRPr>
          </a:p>
          <a:p>
            <a:pPr>
              <a:lnSpc>
                <a:spcPct val="90000"/>
              </a:lnSpc>
            </a:pPr>
            <a:r>
              <a:rPr lang="uk-UA" sz="2200" b="1" dirty="0">
                <a:solidFill>
                  <a:srgbClr val="336600"/>
                </a:solidFill>
                <a:latin typeface="Cambria" pitchFamily="18" charset="0"/>
              </a:rPr>
              <a:t>надання психолого-педагогічної допомоги дітям з особливими освітніми </a:t>
            </a:r>
            <a:r>
              <a:rPr lang="uk-UA" sz="2200" b="1" dirty="0" smtClean="0">
                <a:solidFill>
                  <a:srgbClr val="336600"/>
                </a:solidFill>
                <a:latin typeface="Cambria" pitchFamily="18" charset="0"/>
              </a:rPr>
              <a:t>потребами;</a:t>
            </a:r>
          </a:p>
          <a:p>
            <a:pPr>
              <a:lnSpc>
                <a:spcPct val="90000"/>
              </a:lnSpc>
            </a:pPr>
            <a:endParaRPr lang="uk-UA" sz="2200" b="1" dirty="0">
              <a:solidFill>
                <a:srgbClr val="336600"/>
              </a:solidFill>
              <a:latin typeface="Cambria" pitchFamily="18" charset="0"/>
            </a:endParaRPr>
          </a:p>
          <a:p>
            <a:pPr>
              <a:lnSpc>
                <a:spcPct val="90000"/>
              </a:lnSpc>
            </a:pPr>
            <a:r>
              <a:rPr lang="uk-UA" sz="2200" b="1" dirty="0">
                <a:solidFill>
                  <a:srgbClr val="336600"/>
                </a:solidFill>
                <a:latin typeface="Cambria" pitchFamily="18" charset="0"/>
              </a:rPr>
              <a:t>надання консультацій та взаємодія з педагогічними працівниками дошкільних, загальноосвітніх та професійно-технічних навчальних закладів з питань організації інклюзивного </a:t>
            </a:r>
            <a:r>
              <a:rPr lang="uk-UA" sz="2200" b="1" dirty="0" smtClean="0">
                <a:solidFill>
                  <a:srgbClr val="336600"/>
                </a:solidFill>
                <a:latin typeface="Cambria" pitchFamily="18" charset="0"/>
              </a:rPr>
              <a:t>навчання;</a:t>
            </a:r>
          </a:p>
          <a:p>
            <a:pPr>
              <a:lnSpc>
                <a:spcPct val="90000"/>
              </a:lnSpc>
            </a:pPr>
            <a:endParaRPr lang="uk-UA" sz="2200" b="1" dirty="0">
              <a:solidFill>
                <a:srgbClr val="336600"/>
              </a:solidFill>
              <a:latin typeface="Cambria" pitchFamily="18" charset="0"/>
            </a:endParaRPr>
          </a:p>
          <a:p>
            <a:pPr>
              <a:lnSpc>
                <a:spcPct val="90000"/>
              </a:lnSpc>
            </a:pPr>
            <a:r>
              <a:rPr lang="uk-UA" sz="2200" b="1" dirty="0">
                <a:solidFill>
                  <a:srgbClr val="336600"/>
                </a:solidFill>
                <a:latin typeface="Cambria" pitchFamily="18" charset="0"/>
              </a:rPr>
              <a:t>надання консультативно-психологічної допомоги </a:t>
            </a:r>
            <a:r>
              <a:rPr lang="uk-UA" sz="2200" b="1" dirty="0" smtClean="0">
                <a:solidFill>
                  <a:srgbClr val="336600"/>
                </a:solidFill>
                <a:latin typeface="Cambria" pitchFamily="18" charset="0"/>
              </a:rPr>
              <a:t>батькам.</a:t>
            </a:r>
            <a:endParaRPr lang="uk-UA" sz="2200" b="1" dirty="0">
              <a:solidFill>
                <a:srgbClr val="336600"/>
              </a:solidFill>
              <a:latin typeface="Cambria" pitchFamily="18" charset="0"/>
            </a:endParaRPr>
          </a:p>
          <a:p>
            <a:pPr>
              <a:lnSpc>
                <a:spcPct val="90000"/>
              </a:lnSpc>
            </a:pPr>
            <a:endParaRPr lang="uk-UA" sz="2800" b="1" dirty="0">
              <a:solidFill>
                <a:srgbClr val="336600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07752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6213001"/>
              </p:ext>
            </p:extLst>
          </p:nvPr>
        </p:nvGraphicFramePr>
        <p:xfrm>
          <a:off x="251520" y="1166018"/>
          <a:ext cx="856895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475656" y="260648"/>
            <a:ext cx="70567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Функції </a:t>
            </a:r>
            <a:r>
              <a:rPr lang="uk-UA" sz="28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інклюзивно</a:t>
            </a:r>
            <a:r>
              <a:rPr lang="uk-UA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uk-UA" sz="28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ресурсного </a:t>
            </a:r>
            <a:r>
              <a:rPr lang="uk-UA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центру:</a:t>
            </a:r>
            <a:endParaRPr lang="ru-RU" sz="2800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042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883</TotalTime>
  <Words>907</Words>
  <Application>Microsoft Office PowerPoint</Application>
  <PresentationFormat>Экран (4:3)</PresentationFormat>
  <Paragraphs>180</Paragraphs>
  <Slides>17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Солнцестояние</vt:lpstr>
      <vt:lpstr>Диаграмма</vt:lpstr>
      <vt:lpstr>        </vt:lpstr>
      <vt:lpstr>Презентация PowerPoint</vt:lpstr>
      <vt:lpstr>Всього дітей з особливими потребами  віком від 2 до 18 років</vt:lpstr>
      <vt:lpstr>Інклюзивний освітній простір  (станом на 01.08.2018р.) Коростишівської ОТГ представляють: </vt:lpstr>
      <vt:lpstr>Презентация PowerPoint</vt:lpstr>
      <vt:lpstr>Презентация PowerPoint</vt:lpstr>
      <vt:lpstr>Основною метою діяльності Коростишівського ІРЦ є:</vt:lpstr>
      <vt:lpstr>Основні завдання діяльності ІРЦ :</vt:lpstr>
      <vt:lpstr>Презентация PowerPoint</vt:lpstr>
      <vt:lpstr> Фактори діяльності Коростишівського ІРЦ: </vt:lpstr>
      <vt:lpstr>Презентация PowerPoint</vt:lpstr>
      <vt:lpstr>Основні напрямки реалізації плану розвитку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Инночка</dc:creator>
  <cp:lastModifiedBy>Andrey</cp:lastModifiedBy>
  <cp:revision>83</cp:revision>
  <dcterms:created xsi:type="dcterms:W3CDTF">2011-02-19T14:12:31Z</dcterms:created>
  <dcterms:modified xsi:type="dcterms:W3CDTF">2018-08-11T08:00:41Z</dcterms:modified>
</cp:coreProperties>
</file>